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320" r:id="rId16"/>
    <p:sldId id="273" r:id="rId17"/>
    <p:sldId id="321" r:id="rId18"/>
    <p:sldId id="322"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9" r:id="rId51"/>
    <p:sldId id="308" r:id="rId52"/>
    <p:sldId id="305" r:id="rId53"/>
    <p:sldId id="310" r:id="rId54"/>
    <p:sldId id="311" r:id="rId55"/>
    <p:sldId id="312" r:id="rId56"/>
    <p:sldId id="313" r:id="rId57"/>
    <p:sldId id="314" r:id="rId58"/>
    <p:sldId id="315" r:id="rId59"/>
    <p:sldId id="316" r:id="rId60"/>
    <p:sldId id="317" r:id="rId61"/>
    <p:sldId id="306" r:id="rId62"/>
    <p:sldId id="307" r:id="rId63"/>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342900" algn="ctr" defTabSz="825500" rtl="0" fontAlgn="auto" latinLnBrk="0" hangingPunct="0">
      <a:lnSpc>
        <a:spcPct val="100000"/>
      </a:lnSpc>
      <a:spcBef>
        <a:spcPts val="0"/>
      </a:spcBef>
      <a:spcAft>
        <a:spcPts val="0"/>
      </a:spcAft>
      <a:buClr>
        <a:srgbClr val="4F0F87"/>
      </a:buClr>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555171" marR="0" indent="-326571" algn="ctr" defTabSz="825500" rtl="0" fontAlgn="auto" latinLnBrk="0" hangingPunct="0">
      <a:lnSpc>
        <a:spcPct val="100000"/>
      </a:lnSpc>
      <a:spcBef>
        <a:spcPts val="0"/>
      </a:spcBef>
      <a:spcAft>
        <a:spcPts val="0"/>
      </a:spcAft>
      <a:buClr>
        <a:srgbClr val="4F0F87"/>
      </a:buClr>
      <a:buSzPct val="100000"/>
      <a:buFontTx/>
      <a:buChar char="•"/>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1281792" marR="0" indent="-367392" algn="ctr" defTabSz="825500" rtl="0" fontAlgn="auto" latinLnBrk="0" hangingPunct="0">
      <a:lnSpc>
        <a:spcPct val="100000"/>
      </a:lnSpc>
      <a:spcBef>
        <a:spcPts val="0"/>
      </a:spcBef>
      <a:spcAft>
        <a:spcPts val="0"/>
      </a:spcAft>
      <a:buClr>
        <a:srgbClr val="4F0F87"/>
      </a:buClr>
      <a:buSzPct val="100000"/>
      <a:buFontTx/>
      <a:buChar char="•"/>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1861457" marR="0" indent="-489857" algn="ctr" defTabSz="825500" rtl="0" fontAlgn="auto" latinLnBrk="0" hangingPunct="0">
      <a:lnSpc>
        <a:spcPct val="100000"/>
      </a:lnSpc>
      <a:spcBef>
        <a:spcPts val="0"/>
      </a:spcBef>
      <a:spcAft>
        <a:spcPts val="0"/>
      </a:spcAft>
      <a:buClr>
        <a:srgbClr val="4F0F87"/>
      </a:buClr>
      <a:buSzPct val="100000"/>
      <a:buFontTx/>
      <a:buChar char="o"/>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2441121" marR="0" indent="-612321" algn="ctr" defTabSz="825500" rtl="0" fontAlgn="auto" latinLnBrk="0" hangingPunct="0">
      <a:lnSpc>
        <a:spcPct val="100000"/>
      </a:lnSpc>
      <a:spcBef>
        <a:spcPts val="0"/>
      </a:spcBef>
      <a:spcAft>
        <a:spcPts val="0"/>
      </a:spcAft>
      <a:buClr>
        <a:srgbClr val="4F0F87"/>
      </a:buClr>
      <a:buSzPct val="100000"/>
      <a:buFontTx/>
      <a:buChar char="➢"/>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2628900" marR="0" indent="-342900" algn="ctr" defTabSz="825500" rtl="0" fontAlgn="auto" latinLnBrk="0" hangingPunct="0">
      <a:lnSpc>
        <a:spcPct val="100000"/>
      </a:lnSpc>
      <a:spcBef>
        <a:spcPts val="0"/>
      </a:spcBef>
      <a:spcAft>
        <a:spcPts val="0"/>
      </a:spcAft>
      <a:buClr>
        <a:srgbClr val="4F0F87"/>
      </a:buClr>
      <a:buSzPct val="100000"/>
      <a:buFontTx/>
      <a:buChar char="•"/>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3086100" marR="0" indent="-342900" algn="ctr" defTabSz="825500" rtl="0" fontAlgn="auto" latinLnBrk="0" hangingPunct="0">
      <a:lnSpc>
        <a:spcPct val="100000"/>
      </a:lnSpc>
      <a:spcBef>
        <a:spcPts val="0"/>
      </a:spcBef>
      <a:spcAft>
        <a:spcPts val="0"/>
      </a:spcAft>
      <a:buClr>
        <a:srgbClr val="4F0F87"/>
      </a:buClr>
      <a:buSzPct val="100000"/>
      <a:buFontTx/>
      <a:buChar char="•"/>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3543300" marR="0" indent="-342900" algn="ctr" defTabSz="825500" rtl="0" fontAlgn="auto" latinLnBrk="0" hangingPunct="0">
      <a:lnSpc>
        <a:spcPct val="100000"/>
      </a:lnSpc>
      <a:spcBef>
        <a:spcPts val="0"/>
      </a:spcBef>
      <a:spcAft>
        <a:spcPts val="0"/>
      </a:spcAft>
      <a:buClr>
        <a:srgbClr val="4F0F87"/>
      </a:buClr>
      <a:buSzPct val="100000"/>
      <a:buFontTx/>
      <a:buChar char="•"/>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4000500" marR="0" indent="-342900" algn="ctr" defTabSz="825500" rtl="0" fontAlgn="auto" latinLnBrk="0" hangingPunct="0">
      <a:lnSpc>
        <a:spcPct val="100000"/>
      </a:lnSpc>
      <a:spcBef>
        <a:spcPts val="0"/>
      </a:spcBef>
      <a:spcAft>
        <a:spcPts val="0"/>
      </a:spcAft>
      <a:buClr>
        <a:srgbClr val="4F0F87"/>
      </a:buClr>
      <a:buSzPct val="100000"/>
      <a:buFontTx/>
      <a:buChar char="•"/>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46" d="100"/>
          <a:sy n="46" d="100"/>
        </p:scale>
        <p:origin x="36" y="14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2" name="Shape 92"/>
          <p:cNvSpPr>
            <a:spLocks noGrp="1" noRot="1" noChangeAspect="1"/>
          </p:cNvSpPr>
          <p:nvPr>
            <p:ph type="sldImg"/>
          </p:nvPr>
        </p:nvSpPr>
        <p:spPr>
          <a:xfrm>
            <a:off x="1143000" y="685800"/>
            <a:ext cx="4572000" cy="3429000"/>
          </a:xfrm>
          <a:prstGeom prst="rect">
            <a:avLst/>
          </a:prstGeom>
        </p:spPr>
        <p:txBody>
          <a:bodyPr/>
          <a:lstStyle/>
          <a:p>
            <a:endParaRPr/>
          </a:p>
        </p:txBody>
      </p:sp>
      <p:sp>
        <p:nvSpPr>
          <p:cNvPr id="93" name="Shape 93"/>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 name="Shape 107"/>
          <p:cNvSpPr>
            <a:spLocks noGrp="1" noRot="1" noChangeAspect="1"/>
          </p:cNvSpPr>
          <p:nvPr>
            <p:ph type="sldImg"/>
          </p:nvPr>
        </p:nvSpPr>
        <p:spPr>
          <a:xfrm>
            <a:off x="381000" y="685800"/>
            <a:ext cx="6096000" cy="3429000"/>
          </a:xfrm>
          <a:prstGeom prst="rect">
            <a:avLst/>
          </a:prstGeom>
        </p:spPr>
        <p:txBody>
          <a:bodyPr/>
          <a:lstStyle/>
          <a:p>
            <a:endParaRPr/>
          </a:p>
        </p:txBody>
      </p:sp>
      <p:sp>
        <p:nvSpPr>
          <p:cNvPr id="108" name="Shape 108"/>
          <p:cNvSpPr>
            <a:spLocks noGrp="1"/>
          </p:cNvSpPr>
          <p:nvPr>
            <p:ph type="body" sz="quarter" idx="1"/>
          </p:nvPr>
        </p:nvSpPr>
        <p:spPr>
          <a:prstGeom prst="rect">
            <a:avLst/>
          </a:prstGeom>
        </p:spPr>
        <p:txBody>
          <a:bodyPr/>
          <a:lstStyle/>
          <a:p>
            <a:r>
              <a:t>B-trees is a data structure we all know and love. A common problem that they suffer from is internal memory fragmentation.</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 name="Shape 236"/>
          <p:cNvSpPr>
            <a:spLocks noGrp="1" noRot="1" noChangeAspect="1"/>
          </p:cNvSpPr>
          <p:nvPr>
            <p:ph type="sldImg"/>
          </p:nvPr>
        </p:nvSpPr>
        <p:spPr>
          <a:xfrm>
            <a:off x="381000" y="685800"/>
            <a:ext cx="6096000" cy="3429000"/>
          </a:xfrm>
          <a:prstGeom prst="rect">
            <a:avLst/>
          </a:prstGeom>
        </p:spPr>
        <p:txBody>
          <a:bodyPr/>
          <a:lstStyle/>
          <a:p>
            <a:endParaRPr/>
          </a:p>
        </p:txBody>
      </p:sp>
      <p:sp>
        <p:nvSpPr>
          <p:cNvPr id="237" name="Shape 237"/>
          <p:cNvSpPr>
            <a:spLocks noGrp="1"/>
          </p:cNvSpPr>
          <p:nvPr>
            <p:ph type="body" sz="quarter" idx="1"/>
          </p:nvPr>
        </p:nvSpPr>
        <p:spPr>
          <a:prstGeom prst="rect">
            <a:avLst/>
          </a:prstGeom>
        </p:spPr>
        <p:txBody>
          <a:bodyPr/>
          <a:lstStyle/>
          <a:p>
            <a:r>
              <a:t>We call (c) even splitting, since the keys are partitioned evenly in sorted order into the split blocks, we will come back to this specific splitting policy later.</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 name="Shape 241"/>
          <p:cNvSpPr>
            <a:spLocks noGrp="1" noRot="1" noChangeAspect="1"/>
          </p:cNvSpPr>
          <p:nvPr>
            <p:ph type="sldImg"/>
          </p:nvPr>
        </p:nvSpPr>
        <p:spPr>
          <a:xfrm>
            <a:off x="381000" y="685800"/>
            <a:ext cx="6096000" cy="3429000"/>
          </a:xfrm>
          <a:prstGeom prst="rect">
            <a:avLst/>
          </a:prstGeom>
        </p:spPr>
        <p:txBody>
          <a:bodyPr/>
          <a:lstStyle/>
          <a:p>
            <a:endParaRPr/>
          </a:p>
        </p:txBody>
      </p:sp>
      <p:sp>
        <p:nvSpPr>
          <p:cNvPr id="242" name="Shape 242"/>
          <p:cNvSpPr>
            <a:spLocks noGrp="1"/>
          </p:cNvSpPr>
          <p:nvPr>
            <p:ph type="body" sz="quarter" idx="1"/>
          </p:nvPr>
        </p:nvSpPr>
        <p:spPr>
          <a:prstGeom prst="rect">
            <a:avLst/>
          </a:prstGeom>
        </p:spPr>
        <p:txBody>
          <a:bodyPr/>
          <a:lstStyle/>
          <a:p>
            <a:r>
              <a:t>Let’s talk about previous works. So Yao studied this problem in 1978 under a uniformly random model. </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 name="Shape 253"/>
          <p:cNvSpPr>
            <a:spLocks noGrp="1" noRot="1" noChangeAspect="1"/>
          </p:cNvSpPr>
          <p:nvPr>
            <p:ph type="sldImg"/>
          </p:nvPr>
        </p:nvSpPr>
        <p:spPr>
          <a:xfrm>
            <a:off x="381000" y="685800"/>
            <a:ext cx="6096000" cy="3429000"/>
          </a:xfrm>
          <a:prstGeom prst="rect">
            <a:avLst/>
          </a:prstGeom>
        </p:spPr>
        <p:txBody>
          <a:bodyPr/>
          <a:lstStyle/>
          <a:p>
            <a:endParaRPr/>
          </a:p>
        </p:txBody>
      </p:sp>
      <p:sp>
        <p:nvSpPr>
          <p:cNvPr id="254" name="Shape 254"/>
          <p:cNvSpPr>
            <a:spLocks noGrp="1"/>
          </p:cNvSpPr>
          <p:nvPr>
            <p:ph type="body" sz="quarter" idx="1"/>
          </p:nvPr>
        </p:nvSpPr>
        <p:spPr>
          <a:prstGeom prst="rect">
            <a:avLst/>
          </a:prstGeom>
        </p:spPr>
        <p:txBody>
          <a:bodyPr/>
          <a:lstStyle/>
          <a:p>
            <a:r>
              <a:t>Let’s talk about previous works. So Yao studied this problem in 1978 under a uniformly random model. </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B484E4-1C9B-5A7C-EE86-C694B22EC52E}"/>
            </a:ext>
          </a:extLst>
        </p:cNvPr>
        <p:cNvGrpSpPr/>
        <p:nvPr/>
      </p:nvGrpSpPr>
      <p:grpSpPr>
        <a:xfrm>
          <a:off x="0" y="0"/>
          <a:ext cx="0" cy="0"/>
          <a:chOff x="0" y="0"/>
          <a:chExt cx="0" cy="0"/>
        </a:xfrm>
      </p:grpSpPr>
      <p:sp>
        <p:nvSpPr>
          <p:cNvPr id="253" name="Shape 253">
            <a:extLst>
              <a:ext uri="{FF2B5EF4-FFF2-40B4-BE49-F238E27FC236}">
                <a16:creationId xmlns:a16="http://schemas.microsoft.com/office/drawing/2014/main" id="{40B93C2A-633A-9627-0308-264B04F8CBD3}"/>
              </a:ext>
            </a:extLst>
          </p:cNvPr>
          <p:cNvSpPr>
            <a:spLocks noGrp="1" noRot="1" noChangeAspect="1"/>
          </p:cNvSpPr>
          <p:nvPr>
            <p:ph type="sldImg"/>
          </p:nvPr>
        </p:nvSpPr>
        <p:spPr>
          <a:xfrm>
            <a:off x="381000" y="685800"/>
            <a:ext cx="6096000" cy="3429000"/>
          </a:xfrm>
          <a:prstGeom prst="rect">
            <a:avLst/>
          </a:prstGeom>
        </p:spPr>
        <p:txBody>
          <a:bodyPr/>
          <a:lstStyle/>
          <a:p>
            <a:endParaRPr/>
          </a:p>
        </p:txBody>
      </p:sp>
      <p:sp>
        <p:nvSpPr>
          <p:cNvPr id="254" name="Shape 254">
            <a:extLst>
              <a:ext uri="{FF2B5EF4-FFF2-40B4-BE49-F238E27FC236}">
                <a16:creationId xmlns:a16="http://schemas.microsoft.com/office/drawing/2014/main" id="{E899474E-E83E-084F-C7C3-544E3B2A6B81}"/>
              </a:ext>
            </a:extLst>
          </p:cNvPr>
          <p:cNvSpPr>
            <a:spLocks noGrp="1"/>
          </p:cNvSpPr>
          <p:nvPr>
            <p:ph type="body" sz="quarter" idx="1"/>
          </p:nvPr>
        </p:nvSpPr>
        <p:spPr>
          <a:prstGeom prst="rect">
            <a:avLst/>
          </a:prstGeom>
        </p:spPr>
        <p:txBody>
          <a:bodyPr/>
          <a:lstStyle/>
          <a:p>
            <a:r>
              <a:t>Let’s talk about previous works. So Yao studied this problem in 1978 under a uniformly random model. </a:t>
            </a:r>
          </a:p>
        </p:txBody>
      </p:sp>
    </p:spTree>
    <p:extLst>
      <p:ext uri="{BB962C8B-B14F-4D97-AF65-F5344CB8AC3E}">
        <p14:creationId xmlns:p14="http://schemas.microsoft.com/office/powerpoint/2010/main" val="219119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 name="Shape 307"/>
          <p:cNvSpPr>
            <a:spLocks noGrp="1" noRot="1" noChangeAspect="1"/>
          </p:cNvSpPr>
          <p:nvPr>
            <p:ph type="sldImg"/>
          </p:nvPr>
        </p:nvSpPr>
        <p:spPr>
          <a:xfrm>
            <a:off x="381000" y="685800"/>
            <a:ext cx="6096000" cy="3429000"/>
          </a:xfrm>
          <a:prstGeom prst="rect">
            <a:avLst/>
          </a:prstGeom>
        </p:spPr>
        <p:txBody>
          <a:bodyPr/>
          <a:lstStyle/>
          <a:p>
            <a:endParaRPr/>
          </a:p>
        </p:txBody>
      </p:sp>
      <p:sp>
        <p:nvSpPr>
          <p:cNvPr id="308" name="Shape 308"/>
          <p:cNvSpPr>
            <a:spLocks noGrp="1"/>
          </p:cNvSpPr>
          <p:nvPr>
            <p:ph type="body" sz="quarter" idx="1"/>
          </p:nvPr>
        </p:nvSpPr>
        <p:spPr>
          <a:prstGeom prst="rect">
            <a:avLst/>
          </a:prstGeom>
        </p:spPr>
        <p:txBody>
          <a:bodyPr/>
          <a:lstStyle/>
          <a:p>
            <a:r>
              <a:t>Let’s talk about previous works. So Yao studied this problem in 1978 under a uniformly random model. </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D49EC-0F61-079A-DE16-9EE5D084D8CD}"/>
            </a:ext>
          </a:extLst>
        </p:cNvPr>
        <p:cNvGrpSpPr/>
        <p:nvPr/>
      </p:nvGrpSpPr>
      <p:grpSpPr>
        <a:xfrm>
          <a:off x="0" y="0"/>
          <a:ext cx="0" cy="0"/>
          <a:chOff x="0" y="0"/>
          <a:chExt cx="0" cy="0"/>
        </a:xfrm>
      </p:grpSpPr>
      <p:sp>
        <p:nvSpPr>
          <p:cNvPr id="307" name="Shape 307">
            <a:extLst>
              <a:ext uri="{FF2B5EF4-FFF2-40B4-BE49-F238E27FC236}">
                <a16:creationId xmlns:a16="http://schemas.microsoft.com/office/drawing/2014/main" id="{9F3FA60F-5F94-4F36-59F9-781A5B4DFA66}"/>
              </a:ext>
            </a:extLst>
          </p:cNvPr>
          <p:cNvSpPr>
            <a:spLocks noGrp="1" noRot="1" noChangeAspect="1"/>
          </p:cNvSpPr>
          <p:nvPr>
            <p:ph type="sldImg"/>
          </p:nvPr>
        </p:nvSpPr>
        <p:spPr>
          <a:xfrm>
            <a:off x="381000" y="685800"/>
            <a:ext cx="6096000" cy="3429000"/>
          </a:xfrm>
          <a:prstGeom prst="rect">
            <a:avLst/>
          </a:prstGeom>
        </p:spPr>
        <p:txBody>
          <a:bodyPr/>
          <a:lstStyle/>
          <a:p>
            <a:endParaRPr/>
          </a:p>
        </p:txBody>
      </p:sp>
      <p:sp>
        <p:nvSpPr>
          <p:cNvPr id="308" name="Shape 308">
            <a:extLst>
              <a:ext uri="{FF2B5EF4-FFF2-40B4-BE49-F238E27FC236}">
                <a16:creationId xmlns:a16="http://schemas.microsoft.com/office/drawing/2014/main" id="{45D8CB17-2CEE-939A-E37A-43F880E35F30}"/>
              </a:ext>
            </a:extLst>
          </p:cNvPr>
          <p:cNvSpPr>
            <a:spLocks noGrp="1"/>
          </p:cNvSpPr>
          <p:nvPr>
            <p:ph type="body" sz="quarter" idx="1"/>
          </p:nvPr>
        </p:nvSpPr>
        <p:spPr>
          <a:prstGeom prst="rect">
            <a:avLst/>
          </a:prstGeom>
        </p:spPr>
        <p:txBody>
          <a:bodyPr/>
          <a:lstStyle/>
          <a:p>
            <a:r>
              <a:t>Let’s talk about previous works. So Yao studied this problem in 1978 under a uniformly random model. </a:t>
            </a:r>
          </a:p>
        </p:txBody>
      </p:sp>
    </p:spTree>
    <p:extLst>
      <p:ext uri="{BB962C8B-B14F-4D97-AF65-F5344CB8AC3E}">
        <p14:creationId xmlns:p14="http://schemas.microsoft.com/office/powerpoint/2010/main" val="26717048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A7409C-501B-D3C0-7FFE-6978AECBDCCA}"/>
            </a:ext>
          </a:extLst>
        </p:cNvPr>
        <p:cNvGrpSpPr/>
        <p:nvPr/>
      </p:nvGrpSpPr>
      <p:grpSpPr>
        <a:xfrm>
          <a:off x="0" y="0"/>
          <a:ext cx="0" cy="0"/>
          <a:chOff x="0" y="0"/>
          <a:chExt cx="0" cy="0"/>
        </a:xfrm>
      </p:grpSpPr>
      <p:sp>
        <p:nvSpPr>
          <p:cNvPr id="307" name="Shape 307">
            <a:extLst>
              <a:ext uri="{FF2B5EF4-FFF2-40B4-BE49-F238E27FC236}">
                <a16:creationId xmlns:a16="http://schemas.microsoft.com/office/drawing/2014/main" id="{4C97E218-F21A-6F50-E6FB-C0B13FD06D5C}"/>
              </a:ext>
            </a:extLst>
          </p:cNvPr>
          <p:cNvSpPr>
            <a:spLocks noGrp="1" noRot="1" noChangeAspect="1"/>
          </p:cNvSpPr>
          <p:nvPr>
            <p:ph type="sldImg"/>
          </p:nvPr>
        </p:nvSpPr>
        <p:spPr>
          <a:xfrm>
            <a:off x="381000" y="685800"/>
            <a:ext cx="6096000" cy="3429000"/>
          </a:xfrm>
          <a:prstGeom prst="rect">
            <a:avLst/>
          </a:prstGeom>
        </p:spPr>
        <p:txBody>
          <a:bodyPr/>
          <a:lstStyle/>
          <a:p>
            <a:endParaRPr/>
          </a:p>
        </p:txBody>
      </p:sp>
      <p:sp>
        <p:nvSpPr>
          <p:cNvPr id="308" name="Shape 308">
            <a:extLst>
              <a:ext uri="{FF2B5EF4-FFF2-40B4-BE49-F238E27FC236}">
                <a16:creationId xmlns:a16="http://schemas.microsoft.com/office/drawing/2014/main" id="{5298A8FA-DD91-F865-195C-F65E0852130E}"/>
              </a:ext>
            </a:extLst>
          </p:cNvPr>
          <p:cNvSpPr>
            <a:spLocks noGrp="1"/>
          </p:cNvSpPr>
          <p:nvPr>
            <p:ph type="body" sz="quarter" idx="1"/>
          </p:nvPr>
        </p:nvSpPr>
        <p:spPr>
          <a:prstGeom prst="rect">
            <a:avLst/>
          </a:prstGeom>
        </p:spPr>
        <p:txBody>
          <a:bodyPr/>
          <a:lstStyle/>
          <a:p>
            <a:r>
              <a:t>Let’s talk about previous works. So Yao studied this problem in 1978 under a uniformly random model. </a:t>
            </a:r>
          </a:p>
        </p:txBody>
      </p:sp>
    </p:spTree>
    <p:extLst>
      <p:ext uri="{BB962C8B-B14F-4D97-AF65-F5344CB8AC3E}">
        <p14:creationId xmlns:p14="http://schemas.microsoft.com/office/powerpoint/2010/main" val="41499093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 name="Shape 312"/>
          <p:cNvSpPr>
            <a:spLocks noGrp="1" noRot="1" noChangeAspect="1"/>
          </p:cNvSpPr>
          <p:nvPr>
            <p:ph type="sldImg"/>
          </p:nvPr>
        </p:nvSpPr>
        <p:spPr>
          <a:xfrm>
            <a:off x="381000" y="685800"/>
            <a:ext cx="6096000" cy="3429000"/>
          </a:xfrm>
          <a:prstGeom prst="rect">
            <a:avLst/>
          </a:prstGeom>
        </p:spPr>
        <p:txBody>
          <a:bodyPr/>
          <a:lstStyle/>
          <a:p>
            <a:endParaRPr/>
          </a:p>
        </p:txBody>
      </p:sp>
      <p:sp>
        <p:nvSpPr>
          <p:cNvPr id="313" name="Shape 313"/>
          <p:cNvSpPr>
            <a:spLocks noGrp="1"/>
          </p:cNvSpPr>
          <p:nvPr>
            <p:ph type="body" sz="quarter" idx="1"/>
          </p:nvPr>
        </p:nvSpPr>
        <p:spPr>
          <a:prstGeom prst="rect">
            <a:avLst/>
          </a:prstGeom>
        </p:spPr>
        <p:txBody>
          <a:bodyPr/>
          <a:lstStyle/>
          <a:p>
            <a:r>
              <a:t>Yao shows that even splitting performs quite well in this specific workload, leaves are 69% full on average, asymptotically. However, empirically, typical database workloads are different from Yao’s workload in that they are batched. </a:t>
            </a:r>
            <a:r>
              <a:rPr b="1"/>
              <a:t>More precisely, they are roughly a sequence of batches, where each batch is a run of consecutive keys inserted in one specific, seemingly random, location.</a:t>
            </a:r>
          </a:p>
          <a:p>
            <a:endParaRPr b="1"/>
          </a:p>
          <a:p>
            <a:r>
              <a:rPr b="1"/>
              <a:t>FIX FONT SIZE CHANGES!!</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 name="Shape 317"/>
          <p:cNvSpPr>
            <a:spLocks noGrp="1" noRot="1" noChangeAspect="1"/>
          </p:cNvSpPr>
          <p:nvPr>
            <p:ph type="sldImg"/>
          </p:nvPr>
        </p:nvSpPr>
        <p:spPr>
          <a:xfrm>
            <a:off x="381000" y="685800"/>
            <a:ext cx="6096000" cy="3429000"/>
          </a:xfrm>
          <a:prstGeom prst="rect">
            <a:avLst/>
          </a:prstGeom>
        </p:spPr>
        <p:txBody>
          <a:bodyPr/>
          <a:lstStyle/>
          <a:p>
            <a:endParaRPr/>
          </a:p>
        </p:txBody>
      </p:sp>
      <p:sp>
        <p:nvSpPr>
          <p:cNvPr id="318" name="Shape 318"/>
          <p:cNvSpPr>
            <a:spLocks noGrp="1"/>
          </p:cNvSpPr>
          <p:nvPr>
            <p:ph type="body" sz="quarter" idx="1"/>
          </p:nvPr>
        </p:nvSpPr>
        <p:spPr>
          <a:prstGeom prst="rect">
            <a:avLst/>
          </a:prstGeom>
        </p:spPr>
        <p:txBody>
          <a:bodyPr/>
          <a:lstStyle/>
          <a:p>
            <a:r>
              <a:t>Yao shows that even splitting performs quite well in this specific workload, leaves are 69% full on average, asymptotically. However, empirically, typical database workloads are different from Yao’s workload in that they are batched. </a:t>
            </a:r>
            <a:r>
              <a:rPr b="1"/>
              <a:t>More precisely, they are roughly a sequence of batches, where each batch is a run of consecutive keys inserted in one specific, seemingly random, location.</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 name="Shape 324"/>
          <p:cNvSpPr>
            <a:spLocks noGrp="1" noRot="1" noChangeAspect="1"/>
          </p:cNvSpPr>
          <p:nvPr>
            <p:ph type="sldImg"/>
          </p:nvPr>
        </p:nvSpPr>
        <p:spPr>
          <a:xfrm>
            <a:off x="381000" y="685800"/>
            <a:ext cx="6096000" cy="3429000"/>
          </a:xfrm>
          <a:prstGeom prst="rect">
            <a:avLst/>
          </a:prstGeom>
        </p:spPr>
        <p:txBody>
          <a:bodyPr/>
          <a:lstStyle/>
          <a:p>
            <a:endParaRPr/>
          </a:p>
        </p:txBody>
      </p:sp>
      <p:sp>
        <p:nvSpPr>
          <p:cNvPr id="325" name="Shape 325"/>
          <p:cNvSpPr>
            <a:spLocks noGrp="1"/>
          </p:cNvSpPr>
          <p:nvPr>
            <p:ph type="body" sz="quarter" idx="1"/>
          </p:nvPr>
        </p:nvSpPr>
        <p:spPr>
          <a:prstGeom prst="rect">
            <a:avLst/>
          </a:prstGeom>
        </p:spPr>
        <p:txBody>
          <a:bodyPr/>
          <a:lstStyle/>
          <a:p>
            <a:r>
              <a:t>Yao shows that even splitting performs quite well in this specific workload, leaves are 69% full on average, asymptotically. However, empirically, typical database workloads are different from Yao’s workload in that they are batched. </a:t>
            </a:r>
            <a:r>
              <a:rPr b="1"/>
              <a:t>More precisely, they are roughly a sequence of batches, where each batch is a run of consecutive keys inserted in one specific, seemingly random, location.</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 name="Shape 113"/>
          <p:cNvSpPr>
            <a:spLocks noGrp="1" noRot="1" noChangeAspect="1"/>
          </p:cNvSpPr>
          <p:nvPr>
            <p:ph type="sldImg"/>
          </p:nvPr>
        </p:nvSpPr>
        <p:spPr>
          <a:xfrm>
            <a:off x="381000" y="685800"/>
            <a:ext cx="6096000" cy="3429000"/>
          </a:xfrm>
          <a:prstGeom prst="rect">
            <a:avLst/>
          </a:prstGeom>
        </p:spPr>
        <p:txBody>
          <a:bodyPr/>
          <a:lstStyle/>
          <a:p>
            <a:endParaRPr/>
          </a:p>
        </p:txBody>
      </p:sp>
      <p:sp>
        <p:nvSpPr>
          <p:cNvPr id="114" name="Shape 114"/>
          <p:cNvSpPr>
            <a:spLocks noGrp="1"/>
          </p:cNvSpPr>
          <p:nvPr>
            <p:ph type="body" sz="quarter" idx="1"/>
          </p:nvPr>
        </p:nvSpPr>
        <p:spPr>
          <a:prstGeom prst="rect">
            <a:avLst/>
          </a:prstGeom>
        </p:spPr>
        <p:txBody>
          <a:bodyPr/>
          <a:lstStyle/>
          <a:p>
            <a:r>
              <a:t>When leaves are full in a B-tree, they get split into two leaves. Regardless of how the split is performed, 50% of the newly allocated space is unused, meaning contains no keys. Internal fragmentation refers to the accumulation of this unused space within the data structure.</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 name="Shape 329"/>
          <p:cNvSpPr>
            <a:spLocks noGrp="1" noRot="1" noChangeAspect="1"/>
          </p:cNvSpPr>
          <p:nvPr>
            <p:ph type="sldImg"/>
          </p:nvPr>
        </p:nvSpPr>
        <p:spPr>
          <a:xfrm>
            <a:off x="381000" y="685800"/>
            <a:ext cx="6096000" cy="3429000"/>
          </a:xfrm>
          <a:prstGeom prst="rect">
            <a:avLst/>
          </a:prstGeom>
        </p:spPr>
        <p:txBody>
          <a:bodyPr/>
          <a:lstStyle/>
          <a:p>
            <a:endParaRPr/>
          </a:p>
        </p:txBody>
      </p:sp>
      <p:sp>
        <p:nvSpPr>
          <p:cNvPr id="330" name="Shape 330"/>
          <p:cNvSpPr>
            <a:spLocks noGrp="1"/>
          </p:cNvSpPr>
          <p:nvPr>
            <p:ph type="body" sz="quarter" idx="1"/>
          </p:nvPr>
        </p:nvSpPr>
        <p:spPr>
          <a:prstGeom prst="rect">
            <a:avLst/>
          </a:prstGeom>
        </p:spPr>
        <p:txBody>
          <a:bodyPr/>
          <a:lstStyle/>
          <a:p>
            <a:r>
              <a:t>First, for a formal model of batched workloads.</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 name="Shape 338"/>
          <p:cNvSpPr>
            <a:spLocks noGrp="1" noRot="1" noChangeAspect="1"/>
          </p:cNvSpPr>
          <p:nvPr>
            <p:ph type="sldImg"/>
          </p:nvPr>
        </p:nvSpPr>
        <p:spPr>
          <a:xfrm>
            <a:off x="381000" y="685800"/>
            <a:ext cx="6096000" cy="3429000"/>
          </a:xfrm>
          <a:prstGeom prst="rect">
            <a:avLst/>
          </a:prstGeom>
        </p:spPr>
        <p:txBody>
          <a:bodyPr/>
          <a:lstStyle/>
          <a:p>
            <a:endParaRPr/>
          </a:p>
        </p:txBody>
      </p:sp>
      <p:sp>
        <p:nvSpPr>
          <p:cNvPr id="339" name="Shape 339"/>
          <p:cNvSpPr>
            <a:spLocks noGrp="1"/>
          </p:cNvSpPr>
          <p:nvPr>
            <p:ph type="body" sz="quarter" idx="1"/>
          </p:nvPr>
        </p:nvSpPr>
        <p:spPr>
          <a:prstGeom prst="rect">
            <a:avLst/>
          </a:prstGeom>
        </p:spPr>
        <p:txBody>
          <a:bodyPr/>
          <a:lstStyle/>
          <a:p>
            <a:r>
              <a:t>First, for a formal model of batched workloads.</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 name="Shape 347"/>
          <p:cNvSpPr>
            <a:spLocks noGrp="1" noRot="1" noChangeAspect="1"/>
          </p:cNvSpPr>
          <p:nvPr>
            <p:ph type="sldImg"/>
          </p:nvPr>
        </p:nvSpPr>
        <p:spPr>
          <a:xfrm>
            <a:off x="381000" y="685800"/>
            <a:ext cx="6096000" cy="3429000"/>
          </a:xfrm>
          <a:prstGeom prst="rect">
            <a:avLst/>
          </a:prstGeom>
        </p:spPr>
        <p:txBody>
          <a:bodyPr/>
          <a:lstStyle/>
          <a:p>
            <a:endParaRPr/>
          </a:p>
        </p:txBody>
      </p:sp>
      <p:sp>
        <p:nvSpPr>
          <p:cNvPr id="348" name="Shape 348"/>
          <p:cNvSpPr>
            <a:spLocks noGrp="1"/>
          </p:cNvSpPr>
          <p:nvPr>
            <p:ph type="body" sz="quarter" idx="1"/>
          </p:nvPr>
        </p:nvSpPr>
        <p:spPr>
          <a:prstGeom prst="rect">
            <a:avLst/>
          </a:prstGeom>
        </p:spPr>
        <p:txBody>
          <a:bodyPr/>
          <a:lstStyle/>
          <a:p>
            <a:r>
              <a:t>Let’s talk about previous works. So Yao studied this problem in 1978 under a uniformly random model. </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 name="Shape 357"/>
          <p:cNvSpPr>
            <a:spLocks noGrp="1" noRot="1" noChangeAspect="1"/>
          </p:cNvSpPr>
          <p:nvPr>
            <p:ph type="sldImg"/>
          </p:nvPr>
        </p:nvSpPr>
        <p:spPr>
          <a:xfrm>
            <a:off x="381000" y="685800"/>
            <a:ext cx="6096000" cy="3429000"/>
          </a:xfrm>
          <a:prstGeom prst="rect">
            <a:avLst/>
          </a:prstGeom>
        </p:spPr>
        <p:txBody>
          <a:bodyPr/>
          <a:lstStyle/>
          <a:p>
            <a:endParaRPr/>
          </a:p>
        </p:txBody>
      </p:sp>
      <p:sp>
        <p:nvSpPr>
          <p:cNvPr id="358" name="Shape 358"/>
          <p:cNvSpPr>
            <a:spLocks noGrp="1"/>
          </p:cNvSpPr>
          <p:nvPr>
            <p:ph type="body" sz="quarter" idx="1"/>
          </p:nvPr>
        </p:nvSpPr>
        <p:spPr>
          <a:prstGeom prst="rect">
            <a:avLst/>
          </a:prstGeom>
        </p:spPr>
        <p:txBody>
          <a:bodyPr/>
          <a:lstStyle/>
          <a:p>
            <a:r>
              <a:t>Let’s talk about previous works. So Yao studied this problem in 1978 under a uniformly random model. </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 name="Shape 368"/>
          <p:cNvSpPr>
            <a:spLocks noGrp="1" noRot="1" noChangeAspect="1"/>
          </p:cNvSpPr>
          <p:nvPr>
            <p:ph type="sldImg"/>
          </p:nvPr>
        </p:nvSpPr>
        <p:spPr>
          <a:xfrm>
            <a:off x="381000" y="685800"/>
            <a:ext cx="6096000" cy="3429000"/>
          </a:xfrm>
          <a:prstGeom prst="rect">
            <a:avLst/>
          </a:prstGeom>
        </p:spPr>
        <p:txBody>
          <a:bodyPr/>
          <a:lstStyle/>
          <a:p>
            <a:endParaRPr/>
          </a:p>
        </p:txBody>
      </p:sp>
      <p:sp>
        <p:nvSpPr>
          <p:cNvPr id="369" name="Shape 369"/>
          <p:cNvSpPr>
            <a:spLocks noGrp="1"/>
          </p:cNvSpPr>
          <p:nvPr>
            <p:ph type="body" sz="quarter" idx="1"/>
          </p:nvPr>
        </p:nvSpPr>
        <p:spPr>
          <a:prstGeom prst="rect">
            <a:avLst/>
          </a:prstGeom>
        </p:spPr>
        <p:txBody>
          <a:bodyPr/>
          <a:lstStyle/>
          <a:p>
            <a:r>
              <a:t>Let’s talk about previous works. So Yao studied this problem in 1978 under a uniformly random model. </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 name="Shape 379"/>
          <p:cNvSpPr>
            <a:spLocks noGrp="1" noRot="1" noChangeAspect="1"/>
          </p:cNvSpPr>
          <p:nvPr>
            <p:ph type="sldImg"/>
          </p:nvPr>
        </p:nvSpPr>
        <p:spPr>
          <a:xfrm>
            <a:off x="381000" y="685800"/>
            <a:ext cx="6096000" cy="3429000"/>
          </a:xfrm>
          <a:prstGeom prst="rect">
            <a:avLst/>
          </a:prstGeom>
        </p:spPr>
        <p:txBody>
          <a:bodyPr/>
          <a:lstStyle/>
          <a:p>
            <a:endParaRPr/>
          </a:p>
        </p:txBody>
      </p:sp>
      <p:sp>
        <p:nvSpPr>
          <p:cNvPr id="380" name="Shape 380"/>
          <p:cNvSpPr>
            <a:spLocks noGrp="1"/>
          </p:cNvSpPr>
          <p:nvPr>
            <p:ph type="body" sz="quarter" idx="1"/>
          </p:nvPr>
        </p:nvSpPr>
        <p:spPr>
          <a:prstGeom prst="rect">
            <a:avLst/>
          </a:prstGeom>
        </p:spPr>
        <p:txBody>
          <a:bodyPr/>
          <a:lstStyle/>
          <a:p>
            <a:r>
              <a:t>Let’s talk about previous works. So Yao studied this problem in 1978 under a uniformly random model. </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0" name="Shape 390"/>
          <p:cNvSpPr>
            <a:spLocks noGrp="1" noRot="1" noChangeAspect="1"/>
          </p:cNvSpPr>
          <p:nvPr>
            <p:ph type="sldImg"/>
          </p:nvPr>
        </p:nvSpPr>
        <p:spPr>
          <a:xfrm>
            <a:off x="381000" y="685800"/>
            <a:ext cx="6096000" cy="3429000"/>
          </a:xfrm>
          <a:prstGeom prst="rect">
            <a:avLst/>
          </a:prstGeom>
        </p:spPr>
        <p:txBody>
          <a:bodyPr/>
          <a:lstStyle/>
          <a:p>
            <a:endParaRPr/>
          </a:p>
        </p:txBody>
      </p:sp>
      <p:sp>
        <p:nvSpPr>
          <p:cNvPr id="391" name="Shape 391"/>
          <p:cNvSpPr>
            <a:spLocks noGrp="1"/>
          </p:cNvSpPr>
          <p:nvPr>
            <p:ph type="body" sz="quarter" idx="1"/>
          </p:nvPr>
        </p:nvSpPr>
        <p:spPr>
          <a:prstGeom prst="rect">
            <a:avLst/>
          </a:prstGeom>
        </p:spPr>
        <p:txBody>
          <a:bodyPr/>
          <a:lstStyle/>
          <a:p>
            <a:r>
              <a:t>Let’s talk about previous works. So Yao studied this problem in 1978 under a uniformly random model. </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1" name="Shape 401"/>
          <p:cNvSpPr>
            <a:spLocks noGrp="1" noRot="1" noChangeAspect="1"/>
          </p:cNvSpPr>
          <p:nvPr>
            <p:ph type="sldImg"/>
          </p:nvPr>
        </p:nvSpPr>
        <p:spPr>
          <a:xfrm>
            <a:off x="381000" y="685800"/>
            <a:ext cx="6096000" cy="3429000"/>
          </a:xfrm>
          <a:prstGeom prst="rect">
            <a:avLst/>
          </a:prstGeom>
        </p:spPr>
        <p:txBody>
          <a:bodyPr/>
          <a:lstStyle/>
          <a:p>
            <a:endParaRPr/>
          </a:p>
        </p:txBody>
      </p:sp>
      <p:sp>
        <p:nvSpPr>
          <p:cNvPr id="402" name="Shape 402"/>
          <p:cNvSpPr>
            <a:spLocks noGrp="1"/>
          </p:cNvSpPr>
          <p:nvPr>
            <p:ph type="body" sz="quarter" idx="1"/>
          </p:nvPr>
        </p:nvSpPr>
        <p:spPr>
          <a:prstGeom prst="rect">
            <a:avLst/>
          </a:prstGeom>
        </p:spPr>
        <p:txBody>
          <a:bodyPr/>
          <a:lstStyle/>
          <a:p>
            <a:r>
              <a:t>Need to include graphics here demonstrating random insertions.</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 name="Shape 414"/>
          <p:cNvSpPr>
            <a:spLocks noGrp="1" noRot="1" noChangeAspect="1"/>
          </p:cNvSpPr>
          <p:nvPr>
            <p:ph type="sldImg"/>
          </p:nvPr>
        </p:nvSpPr>
        <p:spPr>
          <a:xfrm>
            <a:off x="381000" y="685800"/>
            <a:ext cx="6096000" cy="3429000"/>
          </a:xfrm>
          <a:prstGeom prst="rect">
            <a:avLst/>
          </a:prstGeom>
        </p:spPr>
        <p:txBody>
          <a:bodyPr/>
          <a:lstStyle/>
          <a:p>
            <a:endParaRPr/>
          </a:p>
        </p:txBody>
      </p:sp>
      <p:sp>
        <p:nvSpPr>
          <p:cNvPr id="415" name="Shape 415"/>
          <p:cNvSpPr>
            <a:spLocks noGrp="1"/>
          </p:cNvSpPr>
          <p:nvPr>
            <p:ph type="body" sz="quarter" idx="1"/>
          </p:nvPr>
        </p:nvSpPr>
        <p:spPr>
          <a:prstGeom prst="rect">
            <a:avLst/>
          </a:prstGeom>
        </p:spPr>
        <p:txBody>
          <a:bodyPr/>
          <a:lstStyle/>
          <a:p>
            <a:r>
              <a:t>Need to include graphics here demonstrating random insertions.</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6" name="Shape 426"/>
          <p:cNvSpPr>
            <a:spLocks noGrp="1" noRot="1" noChangeAspect="1"/>
          </p:cNvSpPr>
          <p:nvPr>
            <p:ph type="sldImg"/>
          </p:nvPr>
        </p:nvSpPr>
        <p:spPr>
          <a:xfrm>
            <a:off x="381000" y="685800"/>
            <a:ext cx="6096000" cy="3429000"/>
          </a:xfrm>
          <a:prstGeom prst="rect">
            <a:avLst/>
          </a:prstGeom>
        </p:spPr>
        <p:txBody>
          <a:bodyPr/>
          <a:lstStyle/>
          <a:p>
            <a:endParaRPr/>
          </a:p>
        </p:txBody>
      </p:sp>
      <p:sp>
        <p:nvSpPr>
          <p:cNvPr id="427" name="Shape 427"/>
          <p:cNvSpPr>
            <a:spLocks noGrp="1"/>
          </p:cNvSpPr>
          <p:nvPr>
            <p:ph type="body" sz="quarter" idx="1"/>
          </p:nvPr>
        </p:nvSpPr>
        <p:spPr>
          <a:prstGeom prst="rect">
            <a:avLst/>
          </a:prstGeom>
        </p:spPr>
        <p:txBody>
          <a:bodyPr/>
          <a:lstStyle/>
          <a:p>
            <a:r>
              <a:t>Need to include graphics here demonstrating random insertions.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Shape 118"/>
          <p:cNvSpPr>
            <a:spLocks noGrp="1" noRot="1" noChangeAspect="1"/>
          </p:cNvSpPr>
          <p:nvPr>
            <p:ph type="sldImg"/>
          </p:nvPr>
        </p:nvSpPr>
        <p:spPr>
          <a:xfrm>
            <a:off x="381000" y="685800"/>
            <a:ext cx="6096000" cy="3429000"/>
          </a:xfrm>
          <a:prstGeom prst="rect">
            <a:avLst/>
          </a:prstGeom>
        </p:spPr>
        <p:txBody>
          <a:bodyPr/>
          <a:lstStyle/>
          <a:p>
            <a:endParaRPr/>
          </a:p>
        </p:txBody>
      </p:sp>
      <p:sp>
        <p:nvSpPr>
          <p:cNvPr id="119" name="Shape 119"/>
          <p:cNvSpPr>
            <a:spLocks noGrp="1"/>
          </p:cNvSpPr>
          <p:nvPr>
            <p:ph type="body" sz="quarter" idx="1"/>
          </p:nvPr>
        </p:nvSpPr>
        <p:spPr>
          <a:prstGeom prst="rect">
            <a:avLst/>
          </a:prstGeom>
        </p:spPr>
        <p:txBody>
          <a:bodyPr/>
          <a:lstStyle/>
          <a:p>
            <a:r>
              <a:t>Internal fragmentation causes a number of well-studied performance degradations. For example, as unused space accumulates in the tree, the average fanout decreases, and the height increases, this causes an increases in the number of cache misses. Our main objective is to study ways to minimize internal fragmentation.</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8" name="Shape 438"/>
          <p:cNvSpPr>
            <a:spLocks noGrp="1" noRot="1" noChangeAspect="1"/>
          </p:cNvSpPr>
          <p:nvPr>
            <p:ph type="sldImg"/>
          </p:nvPr>
        </p:nvSpPr>
        <p:spPr>
          <a:xfrm>
            <a:off x="381000" y="685800"/>
            <a:ext cx="6096000" cy="3429000"/>
          </a:xfrm>
          <a:prstGeom prst="rect">
            <a:avLst/>
          </a:prstGeom>
        </p:spPr>
        <p:txBody>
          <a:bodyPr/>
          <a:lstStyle/>
          <a:p>
            <a:endParaRPr/>
          </a:p>
        </p:txBody>
      </p:sp>
      <p:sp>
        <p:nvSpPr>
          <p:cNvPr id="439" name="Shape 439"/>
          <p:cNvSpPr>
            <a:spLocks noGrp="1"/>
          </p:cNvSpPr>
          <p:nvPr>
            <p:ph type="body" sz="quarter" idx="1"/>
          </p:nvPr>
        </p:nvSpPr>
        <p:spPr>
          <a:prstGeom prst="rect">
            <a:avLst/>
          </a:prstGeom>
        </p:spPr>
        <p:txBody>
          <a:bodyPr/>
          <a:lstStyle/>
          <a:p>
            <a:r>
              <a:t>Need to include graphics here demonstrating random insertions.</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9" name="Shape 449"/>
          <p:cNvSpPr>
            <a:spLocks noGrp="1" noRot="1" noChangeAspect="1"/>
          </p:cNvSpPr>
          <p:nvPr>
            <p:ph type="sldImg"/>
          </p:nvPr>
        </p:nvSpPr>
        <p:spPr>
          <a:xfrm>
            <a:off x="381000" y="685800"/>
            <a:ext cx="6096000" cy="3429000"/>
          </a:xfrm>
          <a:prstGeom prst="rect">
            <a:avLst/>
          </a:prstGeom>
        </p:spPr>
        <p:txBody>
          <a:bodyPr/>
          <a:lstStyle/>
          <a:p>
            <a:endParaRPr/>
          </a:p>
        </p:txBody>
      </p:sp>
      <p:sp>
        <p:nvSpPr>
          <p:cNvPr id="450" name="Shape 450"/>
          <p:cNvSpPr>
            <a:spLocks noGrp="1"/>
          </p:cNvSpPr>
          <p:nvPr>
            <p:ph type="body" sz="quarter" idx="1"/>
          </p:nvPr>
        </p:nvSpPr>
        <p:spPr>
          <a:prstGeom prst="rect">
            <a:avLst/>
          </a:prstGeom>
        </p:spPr>
        <p:txBody>
          <a:bodyPr/>
          <a:lstStyle/>
          <a:p>
            <a:r>
              <a:t>Need to include graphics here demonstrating random insertions.</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1" name="Shape 461"/>
          <p:cNvSpPr>
            <a:spLocks noGrp="1" noRot="1" noChangeAspect="1"/>
          </p:cNvSpPr>
          <p:nvPr>
            <p:ph type="sldImg"/>
          </p:nvPr>
        </p:nvSpPr>
        <p:spPr>
          <a:xfrm>
            <a:off x="381000" y="685800"/>
            <a:ext cx="6096000" cy="3429000"/>
          </a:xfrm>
          <a:prstGeom prst="rect">
            <a:avLst/>
          </a:prstGeom>
        </p:spPr>
        <p:txBody>
          <a:bodyPr/>
          <a:lstStyle/>
          <a:p>
            <a:endParaRPr/>
          </a:p>
        </p:txBody>
      </p:sp>
      <p:sp>
        <p:nvSpPr>
          <p:cNvPr id="462" name="Shape 462"/>
          <p:cNvSpPr>
            <a:spLocks noGrp="1"/>
          </p:cNvSpPr>
          <p:nvPr>
            <p:ph type="body" sz="quarter" idx="1"/>
          </p:nvPr>
        </p:nvSpPr>
        <p:spPr>
          <a:prstGeom prst="rect">
            <a:avLst/>
          </a:prstGeom>
        </p:spPr>
        <p:txBody>
          <a:bodyPr/>
          <a:lstStyle/>
          <a:p>
            <a:r>
              <a:t>Need to include graphics here demonstrating random insertions.</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6" name="Shape 466"/>
          <p:cNvSpPr>
            <a:spLocks noGrp="1" noRot="1" noChangeAspect="1"/>
          </p:cNvSpPr>
          <p:nvPr>
            <p:ph type="sldImg"/>
          </p:nvPr>
        </p:nvSpPr>
        <p:spPr>
          <a:xfrm>
            <a:off x="381000" y="685800"/>
            <a:ext cx="6096000" cy="3429000"/>
          </a:xfrm>
          <a:prstGeom prst="rect">
            <a:avLst/>
          </a:prstGeom>
        </p:spPr>
        <p:txBody>
          <a:bodyPr/>
          <a:lstStyle/>
          <a:p>
            <a:endParaRPr/>
          </a:p>
        </p:txBody>
      </p:sp>
      <p:sp>
        <p:nvSpPr>
          <p:cNvPr id="467" name="Shape 467"/>
          <p:cNvSpPr>
            <a:spLocks noGrp="1"/>
          </p:cNvSpPr>
          <p:nvPr>
            <p:ph type="body" sz="quarter" idx="1"/>
          </p:nvPr>
        </p:nvSpPr>
        <p:spPr>
          <a:prstGeom prst="rect">
            <a:avLst/>
          </a:prstGeom>
        </p:spPr>
        <p:txBody>
          <a:bodyPr/>
          <a:lstStyle/>
          <a:p>
            <a:r>
              <a:t>Intuitively it might seem things only get better, when r=1, the workload jumps to a random location immediately after a split is performed. Batched workloads potentially stick around for a while after a split, helping fill up some of the unused space.</a:t>
            </a:r>
          </a:p>
          <a:p>
            <a:r>
              <a:t>TOO MUCH SOUNDTRACK, LEAVING BEHIND 50% OF THE NEW UNUSED SPACE HAS TO BE ON THE SLIDE.</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7" name="Shape 477"/>
          <p:cNvSpPr>
            <a:spLocks noGrp="1" noRot="1" noChangeAspect="1"/>
          </p:cNvSpPr>
          <p:nvPr>
            <p:ph type="sldImg"/>
          </p:nvPr>
        </p:nvSpPr>
        <p:spPr>
          <a:xfrm>
            <a:off x="381000" y="685800"/>
            <a:ext cx="6096000" cy="3429000"/>
          </a:xfrm>
          <a:prstGeom prst="rect">
            <a:avLst/>
          </a:prstGeom>
        </p:spPr>
        <p:txBody>
          <a:bodyPr/>
          <a:lstStyle/>
          <a:p>
            <a:endParaRPr/>
          </a:p>
        </p:txBody>
      </p:sp>
      <p:sp>
        <p:nvSpPr>
          <p:cNvPr id="478" name="Shape 478"/>
          <p:cNvSpPr>
            <a:spLocks noGrp="1"/>
          </p:cNvSpPr>
          <p:nvPr>
            <p:ph type="body" sz="quarter" idx="1"/>
          </p:nvPr>
        </p:nvSpPr>
        <p:spPr>
          <a:prstGeom prst="rect">
            <a:avLst/>
          </a:prstGeom>
        </p:spPr>
        <p:txBody>
          <a:bodyPr/>
          <a:lstStyle/>
          <a:p>
            <a:r>
              <a:t>Intuitively it might seem things only get better, when r=1, the workload jumps to a random location immediately after a split is performed. Batched workloads potentially stick around for a while after a split, helping fill up some of the unused space.</a:t>
            </a:r>
          </a:p>
          <a:p>
            <a:r>
              <a:t>TOO MUCH SOUNDTRACK, LEAVING BEHIND 50% OF THE NEW UNUSED SPACE HAS TO BE ON THE SLIDE.</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 name="Shape 491"/>
          <p:cNvSpPr>
            <a:spLocks noGrp="1" noRot="1" noChangeAspect="1"/>
          </p:cNvSpPr>
          <p:nvPr>
            <p:ph type="sldImg"/>
          </p:nvPr>
        </p:nvSpPr>
        <p:spPr>
          <a:xfrm>
            <a:off x="381000" y="685800"/>
            <a:ext cx="6096000" cy="3429000"/>
          </a:xfrm>
          <a:prstGeom prst="rect">
            <a:avLst/>
          </a:prstGeom>
        </p:spPr>
        <p:txBody>
          <a:bodyPr/>
          <a:lstStyle/>
          <a:p>
            <a:endParaRPr/>
          </a:p>
        </p:txBody>
      </p:sp>
      <p:sp>
        <p:nvSpPr>
          <p:cNvPr id="492" name="Shape 492"/>
          <p:cNvSpPr>
            <a:spLocks noGrp="1"/>
          </p:cNvSpPr>
          <p:nvPr>
            <p:ph type="body" sz="quarter" idx="1"/>
          </p:nvPr>
        </p:nvSpPr>
        <p:spPr>
          <a:prstGeom prst="rect">
            <a:avLst/>
          </a:prstGeom>
        </p:spPr>
        <p:txBody>
          <a:bodyPr/>
          <a:lstStyle/>
          <a:p>
            <a:r>
              <a:t>Intuitively it might seem things only get better, when r=1, the workload jumps to a random location immediately after a split is performed. Batched workloads potentially stick around for a while after a split, helping fill up some of the unused space.</a:t>
            </a:r>
          </a:p>
          <a:p>
            <a:r>
              <a:t>TOO MUCH SOUNDTRACK, LEAVING BEHIND 50% OF THE NEW UNUSED SPACE HAS TO BE ON THE SLIDE.</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8" name="Shape 508"/>
          <p:cNvSpPr>
            <a:spLocks noGrp="1" noRot="1" noChangeAspect="1"/>
          </p:cNvSpPr>
          <p:nvPr>
            <p:ph type="sldImg"/>
          </p:nvPr>
        </p:nvSpPr>
        <p:spPr>
          <a:xfrm>
            <a:off x="381000" y="685800"/>
            <a:ext cx="6096000" cy="3429000"/>
          </a:xfrm>
          <a:prstGeom prst="rect">
            <a:avLst/>
          </a:prstGeom>
        </p:spPr>
        <p:txBody>
          <a:bodyPr/>
          <a:lstStyle/>
          <a:p>
            <a:endParaRPr/>
          </a:p>
        </p:txBody>
      </p:sp>
      <p:sp>
        <p:nvSpPr>
          <p:cNvPr id="509" name="Shape 509"/>
          <p:cNvSpPr>
            <a:spLocks noGrp="1"/>
          </p:cNvSpPr>
          <p:nvPr>
            <p:ph type="body" sz="quarter" idx="1"/>
          </p:nvPr>
        </p:nvSpPr>
        <p:spPr>
          <a:prstGeom prst="rect">
            <a:avLst/>
          </a:prstGeom>
        </p:spPr>
        <p:txBody>
          <a:bodyPr/>
          <a:lstStyle/>
          <a:p>
            <a:r>
              <a:t>Intuitively it might seem things only get better, when r=1, the workload jumps to a random location immediately after a split is performed. Batched workloads potentially stick around for a while after a split, helping fill up some of the unused space.</a:t>
            </a:r>
          </a:p>
          <a:p>
            <a:r>
              <a:t>TOO MUCH SOUNDTRACK, LEAVING BEHIND 50% OF THE NEW UNUSED SPACE HAS TO BE ON THE SLIDE.</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3" name="Shape 513"/>
          <p:cNvSpPr>
            <a:spLocks noGrp="1" noRot="1" noChangeAspect="1"/>
          </p:cNvSpPr>
          <p:nvPr>
            <p:ph type="sldImg"/>
          </p:nvPr>
        </p:nvSpPr>
        <p:spPr>
          <a:xfrm>
            <a:off x="381000" y="685800"/>
            <a:ext cx="6096000" cy="3429000"/>
          </a:xfrm>
          <a:prstGeom prst="rect">
            <a:avLst/>
          </a:prstGeom>
        </p:spPr>
        <p:txBody>
          <a:bodyPr/>
          <a:lstStyle/>
          <a:p>
            <a:endParaRPr/>
          </a:p>
        </p:txBody>
      </p:sp>
      <p:sp>
        <p:nvSpPr>
          <p:cNvPr id="514" name="Shape 514"/>
          <p:cNvSpPr>
            <a:spLocks noGrp="1"/>
          </p:cNvSpPr>
          <p:nvPr>
            <p:ph type="body" sz="quarter" idx="1"/>
          </p:nvPr>
        </p:nvSpPr>
        <p:spPr>
          <a:prstGeom prst="rect">
            <a:avLst/>
          </a:prstGeom>
        </p:spPr>
        <p:txBody>
          <a:bodyPr/>
          <a:lstStyle/>
          <a:p>
            <a:r>
              <a:t>Our main contribution - we show how to get fill that is provably better than 0.5 by a constant margin in every batch-size regime. For small batch sizes, we generalize Yao’s analysis to show even splitting still works, and for larger batch sizes we introduce simple alternative splitting techniques.</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1" name="Shape 521"/>
          <p:cNvSpPr>
            <a:spLocks noGrp="1" noRot="1" noChangeAspect="1"/>
          </p:cNvSpPr>
          <p:nvPr>
            <p:ph type="sldImg"/>
          </p:nvPr>
        </p:nvSpPr>
        <p:spPr>
          <a:xfrm>
            <a:off x="381000" y="685800"/>
            <a:ext cx="6096000" cy="3429000"/>
          </a:xfrm>
          <a:prstGeom prst="rect">
            <a:avLst/>
          </a:prstGeom>
        </p:spPr>
        <p:txBody>
          <a:bodyPr/>
          <a:lstStyle/>
          <a:p>
            <a:endParaRPr/>
          </a:p>
        </p:txBody>
      </p:sp>
      <p:sp>
        <p:nvSpPr>
          <p:cNvPr id="522" name="Shape 522"/>
          <p:cNvSpPr>
            <a:spLocks noGrp="1"/>
          </p:cNvSpPr>
          <p:nvPr>
            <p:ph type="body" sz="quarter" idx="1"/>
          </p:nvPr>
        </p:nvSpPr>
        <p:spPr>
          <a:prstGeom prst="rect">
            <a:avLst/>
          </a:prstGeom>
        </p:spPr>
        <p:txBody>
          <a:bodyPr/>
          <a:lstStyle/>
          <a:p>
            <a:r>
              <a:t>Our main contribution - we show how to get fill that is provably better than 0.5 by a constant margin in every batch-size regime. For small batch sizes, we generalize Yao’s analysis to show even splitting still works, and for larger batch sizes we introduce simple alternative splitting techniques.</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5" name="Shape 535"/>
          <p:cNvSpPr>
            <a:spLocks noGrp="1" noRot="1" noChangeAspect="1"/>
          </p:cNvSpPr>
          <p:nvPr>
            <p:ph type="sldImg"/>
          </p:nvPr>
        </p:nvSpPr>
        <p:spPr>
          <a:xfrm>
            <a:off x="381000" y="685800"/>
            <a:ext cx="6096000" cy="3429000"/>
          </a:xfrm>
          <a:prstGeom prst="rect">
            <a:avLst/>
          </a:prstGeom>
        </p:spPr>
        <p:txBody>
          <a:bodyPr/>
          <a:lstStyle/>
          <a:p>
            <a:endParaRPr/>
          </a:p>
        </p:txBody>
      </p:sp>
      <p:sp>
        <p:nvSpPr>
          <p:cNvPr id="536" name="Shape 536"/>
          <p:cNvSpPr>
            <a:spLocks noGrp="1"/>
          </p:cNvSpPr>
          <p:nvPr>
            <p:ph type="body" sz="quarter" idx="1"/>
          </p:nvPr>
        </p:nvSpPr>
        <p:spPr>
          <a:prstGeom prst="rect">
            <a:avLst/>
          </a:prstGeom>
        </p:spPr>
        <p:txBody>
          <a:bodyPr/>
          <a:lstStyle/>
          <a:p>
            <a:r>
              <a:t>First, we define some random variables, we let X_i^n be the number of leaves containing i keys after a total of n keys have been inserted.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Shape 125"/>
          <p:cNvSpPr>
            <a:spLocks noGrp="1" noRot="1" noChangeAspect="1"/>
          </p:cNvSpPr>
          <p:nvPr>
            <p:ph type="sldImg"/>
          </p:nvPr>
        </p:nvSpPr>
        <p:spPr>
          <a:xfrm>
            <a:off x="381000" y="685800"/>
            <a:ext cx="6096000" cy="3429000"/>
          </a:xfrm>
          <a:prstGeom prst="rect">
            <a:avLst/>
          </a:prstGeom>
        </p:spPr>
        <p:txBody>
          <a:bodyPr/>
          <a:lstStyle/>
          <a:p>
            <a:endParaRPr/>
          </a:p>
        </p:txBody>
      </p:sp>
      <p:sp>
        <p:nvSpPr>
          <p:cNvPr id="126" name="Shape 126"/>
          <p:cNvSpPr>
            <a:spLocks noGrp="1"/>
          </p:cNvSpPr>
          <p:nvPr>
            <p:ph type="body" sz="quarter" idx="1"/>
          </p:nvPr>
        </p:nvSpPr>
        <p:spPr>
          <a:prstGeom prst="rect">
            <a:avLst/>
          </a:prstGeom>
        </p:spPr>
        <p:txBody>
          <a:bodyPr/>
          <a:lstStyle/>
          <a:p>
            <a:r>
              <a:t>Internal fragmentation causes a number of well-studied performance degradations. For example, as unused space accumulates in the tree, the average fanout decreases, and the height increases, this causes an increases in the number of cache misses. Our main objective is to study ways to minimize internal fragmentation.</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7" name="Shape 557"/>
          <p:cNvSpPr>
            <a:spLocks noGrp="1" noRot="1" noChangeAspect="1"/>
          </p:cNvSpPr>
          <p:nvPr>
            <p:ph type="sldImg"/>
          </p:nvPr>
        </p:nvSpPr>
        <p:spPr>
          <a:xfrm>
            <a:off x="381000" y="685800"/>
            <a:ext cx="6096000" cy="3429000"/>
          </a:xfrm>
          <a:prstGeom prst="rect">
            <a:avLst/>
          </a:prstGeom>
        </p:spPr>
        <p:txBody>
          <a:bodyPr/>
          <a:lstStyle/>
          <a:p>
            <a:endParaRPr/>
          </a:p>
        </p:txBody>
      </p:sp>
      <p:sp>
        <p:nvSpPr>
          <p:cNvPr id="558" name="Shape 558"/>
          <p:cNvSpPr>
            <a:spLocks noGrp="1"/>
          </p:cNvSpPr>
          <p:nvPr>
            <p:ph type="body" sz="quarter" idx="1"/>
          </p:nvPr>
        </p:nvSpPr>
        <p:spPr>
          <a:prstGeom prst="rect">
            <a:avLst/>
          </a:prstGeom>
        </p:spPr>
        <p:txBody>
          <a:bodyPr/>
          <a:lstStyle/>
          <a:p>
            <a:r>
              <a:t>So for example… REARRANGE THIS HORIZONTALLY.</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2" name="Shape 562"/>
          <p:cNvSpPr>
            <a:spLocks noGrp="1" noRot="1" noChangeAspect="1"/>
          </p:cNvSpPr>
          <p:nvPr>
            <p:ph type="sldImg"/>
          </p:nvPr>
        </p:nvSpPr>
        <p:spPr>
          <a:xfrm>
            <a:off x="381000" y="685800"/>
            <a:ext cx="6096000" cy="3429000"/>
          </a:xfrm>
          <a:prstGeom prst="rect">
            <a:avLst/>
          </a:prstGeom>
        </p:spPr>
        <p:txBody>
          <a:bodyPr/>
          <a:lstStyle/>
          <a:p>
            <a:endParaRPr/>
          </a:p>
        </p:txBody>
      </p:sp>
      <p:sp>
        <p:nvSpPr>
          <p:cNvPr id="563" name="Shape 563"/>
          <p:cNvSpPr>
            <a:spLocks noGrp="1"/>
          </p:cNvSpPr>
          <p:nvPr>
            <p:ph type="body" sz="quarter" idx="1"/>
          </p:nvPr>
        </p:nvSpPr>
        <p:spPr>
          <a:prstGeom prst="rect">
            <a:avLst/>
          </a:prstGeom>
        </p:spPr>
        <p:txBody>
          <a:bodyPr/>
          <a:lstStyle/>
          <a:p>
            <a:r>
              <a:t>We can use these random variables to define a sequence of vectors - each vector’s components are the expected values of the corresponding random variables.</a:t>
            </a:r>
            <a:r>
              <a:rPr b="1"/>
              <a:t> The proportions between these expectations, i.e., the entries of the vector, correspond to the proportions between the quantities of leaves of different fill. </a:t>
            </a:r>
            <a:r>
              <a:t>So the goal is to study v_n’s asymptotic behavior in order to analyze the average block size. To achieve this, Yao observes each component of this vector has a corresponding scalar recurrence. So, v_n admits a matrix recurrence.</a:t>
            </a:r>
          </a:p>
          <a:p>
            <a:endParaRPr/>
          </a:p>
          <a:p>
            <a:endParaRPr/>
          </a:p>
          <a:p>
            <a:r>
              <a:t>PUT IN FORMULA TO SHOW THE RELATIONSHIP BETWEEN AVERAGE FILL AND THE PROPORTIONS OF THE DIFFERENT COMPONENTS OF V_N.</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7" name="Shape 567"/>
          <p:cNvSpPr>
            <a:spLocks noGrp="1" noRot="1" noChangeAspect="1"/>
          </p:cNvSpPr>
          <p:nvPr>
            <p:ph type="sldImg"/>
          </p:nvPr>
        </p:nvSpPr>
        <p:spPr>
          <a:xfrm>
            <a:off x="381000" y="685800"/>
            <a:ext cx="6096000" cy="3429000"/>
          </a:xfrm>
          <a:prstGeom prst="rect">
            <a:avLst/>
          </a:prstGeom>
        </p:spPr>
        <p:txBody>
          <a:bodyPr/>
          <a:lstStyle/>
          <a:p>
            <a:endParaRPr/>
          </a:p>
        </p:txBody>
      </p:sp>
      <p:sp>
        <p:nvSpPr>
          <p:cNvPr id="568" name="Shape 568"/>
          <p:cNvSpPr>
            <a:spLocks noGrp="1"/>
          </p:cNvSpPr>
          <p:nvPr>
            <p:ph type="body" sz="quarter" idx="1"/>
          </p:nvPr>
        </p:nvSpPr>
        <p:spPr>
          <a:prstGeom prst="rect">
            <a:avLst/>
          </a:prstGeom>
        </p:spPr>
        <p:txBody>
          <a:bodyPr/>
          <a:lstStyle/>
          <a:p>
            <a:r>
              <a:t>More specifically, one can compute a matrix A such that the following equality holds. Yao’s main result is that the average block size converges to an eigenvector of A, and the eigenvector can be analyzed precisely to conclude the average block size.</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 name="Shape 604"/>
          <p:cNvSpPr>
            <a:spLocks noGrp="1" noRot="1" noChangeAspect="1"/>
          </p:cNvSpPr>
          <p:nvPr>
            <p:ph type="sldImg"/>
          </p:nvPr>
        </p:nvSpPr>
        <p:spPr>
          <a:prstGeom prst="rect">
            <a:avLst/>
          </a:prstGeom>
        </p:spPr>
        <p:txBody>
          <a:bodyPr/>
          <a:lstStyle/>
          <a:p>
            <a:endParaRPr/>
          </a:p>
        </p:txBody>
      </p:sp>
      <p:sp>
        <p:nvSpPr>
          <p:cNvPr id="605" name="Shape 605"/>
          <p:cNvSpPr>
            <a:spLocks noGrp="1"/>
          </p:cNvSpPr>
          <p:nvPr>
            <p:ph type="body" sz="quarter" idx="1"/>
          </p:nvPr>
        </p:nvSpPr>
        <p:spPr>
          <a:prstGeom prst="rect">
            <a:avLst/>
          </a:prstGeom>
        </p:spPr>
        <p:txBody>
          <a:bodyPr/>
          <a:lstStyle/>
          <a:p>
            <a:r>
              <a:t>FOR MARTIN TO KEEP IN MIND: OUR BATCHED WORKLOAD I DON’T THINK IS UNIFORMLY RANDOM. LIKE I THINK IT’S FINE TO CALL IT BATCHED AS OPPOSED TO UNIFORMLY RANDOM. ALSO LAST SLIDES NEED DISCUSSION.</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 name="Shape 138"/>
          <p:cNvSpPr>
            <a:spLocks noGrp="1" noRot="1" noChangeAspect="1"/>
          </p:cNvSpPr>
          <p:nvPr>
            <p:ph type="sldImg"/>
          </p:nvPr>
        </p:nvSpPr>
        <p:spPr>
          <a:xfrm>
            <a:off x="381000" y="685800"/>
            <a:ext cx="6096000" cy="3429000"/>
          </a:xfrm>
          <a:prstGeom prst="rect">
            <a:avLst/>
          </a:prstGeom>
        </p:spPr>
        <p:txBody>
          <a:bodyPr/>
          <a:lstStyle/>
          <a:p>
            <a:endParaRPr/>
          </a:p>
        </p:txBody>
      </p:sp>
      <p:sp>
        <p:nvSpPr>
          <p:cNvPr id="139" name="Shape 139"/>
          <p:cNvSpPr>
            <a:spLocks noGrp="1"/>
          </p:cNvSpPr>
          <p:nvPr>
            <p:ph type="body" sz="quarter" idx="1"/>
          </p:nvPr>
        </p:nvSpPr>
        <p:spPr>
          <a:prstGeom prst="rect">
            <a:avLst/>
          </a:prstGeom>
        </p:spPr>
        <p:txBody>
          <a:bodyPr/>
          <a:lstStyle/>
          <a:p>
            <a:r>
              <a:t>Internal fragmentation causes a number of well-studied performance degradations. For example, as unused space accumulates in the tree, the average fanout decreases, and the height increases, this causes an increases in the number of cache misses. Our main objective is to study ways to minimize internal fragmentation.</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 name="Shape 167"/>
          <p:cNvSpPr>
            <a:spLocks noGrp="1" noRot="1" noChangeAspect="1"/>
          </p:cNvSpPr>
          <p:nvPr>
            <p:ph type="sldImg"/>
          </p:nvPr>
        </p:nvSpPr>
        <p:spPr>
          <a:xfrm>
            <a:off x="381000" y="685800"/>
            <a:ext cx="6096000" cy="3429000"/>
          </a:xfrm>
          <a:prstGeom prst="rect">
            <a:avLst/>
          </a:prstGeom>
        </p:spPr>
        <p:txBody>
          <a:bodyPr/>
          <a:lstStyle/>
          <a:p>
            <a:endParaRPr/>
          </a:p>
        </p:txBody>
      </p:sp>
      <p:sp>
        <p:nvSpPr>
          <p:cNvPr id="168" name="Shape 168"/>
          <p:cNvSpPr>
            <a:spLocks noGrp="1"/>
          </p:cNvSpPr>
          <p:nvPr>
            <p:ph type="body" sz="quarter" idx="1"/>
          </p:nvPr>
        </p:nvSpPr>
        <p:spPr>
          <a:prstGeom prst="rect">
            <a:avLst/>
          </a:prstGeom>
        </p:spPr>
        <p:txBody>
          <a:bodyPr/>
          <a:lstStyle/>
          <a:p>
            <a:r>
              <a:t>Internal fragmentation causes a number of well-studied performance degradations. For example, as unused space accumulates in the tree, the average fanout decreases, and the height increases, this causes an increases in the number of cache misses. Our main objective is to study ways to minimize internal fragmentation.</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 name="Shape 176"/>
          <p:cNvSpPr>
            <a:spLocks noGrp="1" noRot="1" noChangeAspect="1"/>
          </p:cNvSpPr>
          <p:nvPr>
            <p:ph type="sldImg"/>
          </p:nvPr>
        </p:nvSpPr>
        <p:spPr>
          <a:xfrm>
            <a:off x="381000" y="685800"/>
            <a:ext cx="6096000" cy="3429000"/>
          </a:xfrm>
          <a:prstGeom prst="rect">
            <a:avLst/>
          </a:prstGeom>
        </p:spPr>
        <p:txBody>
          <a:bodyPr/>
          <a:lstStyle/>
          <a:p>
            <a:endParaRPr/>
          </a:p>
        </p:txBody>
      </p:sp>
      <p:sp>
        <p:nvSpPr>
          <p:cNvPr id="177" name="Shape 177"/>
          <p:cNvSpPr>
            <a:spLocks noGrp="1"/>
          </p:cNvSpPr>
          <p:nvPr>
            <p:ph type="body" sz="quarter" idx="1"/>
          </p:nvPr>
        </p:nvSpPr>
        <p:spPr>
          <a:prstGeom prst="rect">
            <a:avLst/>
          </a:prstGeom>
        </p:spPr>
        <p:txBody>
          <a:bodyPr/>
          <a:lstStyle/>
          <a:p>
            <a:r>
              <a:t>Internal fragmentation causes a number of well-studied performance degradations. For example, as unused space accumulates in the tree, the average fanout decreases, and the height increases, this causes an increases in the number of cache misses. Our main objective is to study ways to minimize internal fragmentation.</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 name="Shape 185"/>
          <p:cNvSpPr>
            <a:spLocks noGrp="1" noRot="1" noChangeAspect="1"/>
          </p:cNvSpPr>
          <p:nvPr>
            <p:ph type="sldImg"/>
          </p:nvPr>
        </p:nvSpPr>
        <p:spPr>
          <a:xfrm>
            <a:off x="381000" y="685800"/>
            <a:ext cx="6096000" cy="3429000"/>
          </a:xfrm>
          <a:prstGeom prst="rect">
            <a:avLst/>
          </a:prstGeom>
        </p:spPr>
        <p:txBody>
          <a:bodyPr/>
          <a:lstStyle/>
          <a:p>
            <a:endParaRPr/>
          </a:p>
        </p:txBody>
      </p:sp>
      <p:sp>
        <p:nvSpPr>
          <p:cNvPr id="186" name="Shape 186"/>
          <p:cNvSpPr>
            <a:spLocks noGrp="1"/>
          </p:cNvSpPr>
          <p:nvPr>
            <p:ph type="body" sz="quarter" idx="1"/>
          </p:nvPr>
        </p:nvSpPr>
        <p:spPr>
          <a:prstGeom prst="rect">
            <a:avLst/>
          </a:prstGeom>
        </p:spPr>
        <p:txBody>
          <a:bodyPr/>
          <a:lstStyle/>
          <a:p>
            <a:r>
              <a:t>For simplicity, we consider the problem through the following abstract lens. We store the keys in sorted order in a collection of blocks which represent the leaves. When inserts occur into full leaves, we need to decide how to split them.</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Shape 209"/>
          <p:cNvSpPr>
            <a:spLocks noGrp="1" noRot="1" noChangeAspect="1"/>
          </p:cNvSpPr>
          <p:nvPr>
            <p:ph type="sldImg"/>
          </p:nvPr>
        </p:nvSpPr>
        <p:spPr>
          <a:xfrm>
            <a:off x="381000" y="685800"/>
            <a:ext cx="6096000" cy="3429000"/>
          </a:xfrm>
          <a:prstGeom prst="rect">
            <a:avLst/>
          </a:prstGeom>
        </p:spPr>
        <p:txBody>
          <a:bodyPr/>
          <a:lstStyle/>
          <a:p>
            <a:endParaRPr/>
          </a:p>
        </p:txBody>
      </p:sp>
      <p:sp>
        <p:nvSpPr>
          <p:cNvPr id="210" name="Shape 210"/>
          <p:cNvSpPr>
            <a:spLocks noGrp="1"/>
          </p:cNvSpPr>
          <p:nvPr>
            <p:ph type="body" sz="quarter" idx="1"/>
          </p:nvPr>
        </p:nvSpPr>
        <p:spPr>
          <a:prstGeom prst="rect">
            <a:avLst/>
          </a:prstGeom>
        </p:spPr>
        <p:txBody>
          <a:bodyPr/>
          <a:lstStyle/>
          <a:p>
            <a:r>
              <a:t>So for example, if we insert 63 into the following full block, we have 5 different options for how to split the block and insert 63. Another way to think about this is we have a total of 6 keys if we include 63, and we have to decide on how to partition those keys in sorted order into two blocks.</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cSld name="Title Slide">
    <p:spTree>
      <p:nvGrpSpPr>
        <p:cNvPr id="1" name=""/>
        <p:cNvGrpSpPr/>
        <p:nvPr/>
      </p:nvGrpSpPr>
      <p:grpSpPr>
        <a:xfrm>
          <a:off x="0" y="0"/>
          <a:ext cx="0" cy="0"/>
          <a:chOff x="0" y="0"/>
          <a:chExt cx="0" cy="0"/>
        </a:xfrm>
      </p:grpSpPr>
      <p:sp>
        <p:nvSpPr>
          <p:cNvPr id="15" name="Rectangle 5"/>
          <p:cNvSpPr/>
          <p:nvPr/>
        </p:nvSpPr>
        <p:spPr>
          <a:xfrm>
            <a:off x="-1" y="-3510"/>
            <a:ext cx="24377992" cy="13723020"/>
          </a:xfrm>
          <a:prstGeom prst="rect">
            <a:avLst/>
          </a:prstGeom>
          <a:solidFill>
            <a:srgbClr val="57068C"/>
          </a:solidFill>
          <a:ln w="12700">
            <a:miter lim="400000"/>
          </a:ln>
          <a:effectLst>
            <a:outerShdw blurRad="101600" dist="50800" dir="5400000" rotWithShape="0">
              <a:srgbClr val="808080">
                <a:alpha val="34999"/>
              </a:srgbClr>
            </a:outerShdw>
          </a:effectLst>
        </p:spPr>
        <p:txBody>
          <a:bodyPr lIns="121919" tIns="121919" rIns="121919" bIns="121919" anchor="ctr"/>
          <a:lstStyle/>
          <a:p>
            <a:pPr defTabSz="1219200">
              <a:defRPr sz="4800" b="0">
                <a:solidFill>
                  <a:srgbClr val="FFFFFF"/>
                </a:solidFill>
                <a:latin typeface="Arial"/>
                <a:ea typeface="Arial"/>
                <a:cs typeface="Arial"/>
                <a:sym typeface="Arial"/>
              </a:defRPr>
            </a:pPr>
            <a:endParaRPr/>
          </a:p>
        </p:txBody>
      </p:sp>
      <p:sp>
        <p:nvSpPr>
          <p:cNvPr id="16" name="Text"/>
          <p:cNvSpPr txBox="1">
            <a:spLocks noGrp="1"/>
          </p:cNvSpPr>
          <p:nvPr>
            <p:ph type="body" sz="quarter" idx="21"/>
          </p:nvPr>
        </p:nvSpPr>
        <p:spPr>
          <a:xfrm>
            <a:off x="10938205" y="3281582"/>
            <a:ext cx="2507590" cy="1564836"/>
          </a:xfrm>
          <a:prstGeom prst="rect">
            <a:avLst/>
          </a:prstGeom>
        </p:spPr>
        <p:txBody>
          <a:bodyPr wrap="none" lIns="50800" tIns="50800" rIns="50800" bIns="50800" anchor="t">
            <a:spAutoFit/>
          </a:bodyPr>
          <a:lstStyle/>
          <a:p>
            <a:pPr marL="0" indent="-342900" defTabSz="825500">
              <a:defRPr sz="9600">
                <a:solidFill>
                  <a:srgbClr val="FFFFFF"/>
                </a:solidFill>
              </a:defRPr>
            </a:pPr>
            <a:endParaRPr/>
          </a:p>
        </p:txBody>
      </p:sp>
      <p:sp>
        <p:nvSpPr>
          <p:cNvPr id="17" name="Text"/>
          <p:cNvSpPr txBox="1">
            <a:spLocks noGrp="1"/>
          </p:cNvSpPr>
          <p:nvPr>
            <p:ph type="body" sz="quarter" idx="22"/>
          </p:nvPr>
        </p:nvSpPr>
        <p:spPr>
          <a:xfrm>
            <a:off x="11461737" y="9079507"/>
            <a:ext cx="1460526" cy="932608"/>
          </a:xfrm>
          <a:prstGeom prst="rect">
            <a:avLst/>
          </a:prstGeom>
        </p:spPr>
        <p:txBody>
          <a:bodyPr wrap="none" lIns="50800" tIns="50800" rIns="50800" bIns="50800" anchor="t">
            <a:spAutoFit/>
          </a:bodyPr>
          <a:lstStyle/>
          <a:p>
            <a:pPr marL="0" indent="-342900" defTabSz="825500">
              <a:defRPr sz="5400">
                <a:solidFill>
                  <a:srgbClr val="FFFFFF"/>
                </a:solidFill>
              </a:defRPr>
            </a:pPr>
            <a:endParaRPr/>
          </a:p>
        </p:txBody>
      </p:sp>
      <p:pic>
        <p:nvPicPr>
          <p:cNvPr id="18" name="Picture 1" descr="Picture 1"/>
          <p:cNvPicPr>
            <a:picLocks noChangeAspect="1"/>
          </p:cNvPicPr>
          <p:nvPr/>
        </p:nvPicPr>
        <p:blipFill>
          <a:blip r:embed="rId2"/>
          <a:stretch>
            <a:fillRect/>
          </a:stretch>
        </p:blipFill>
        <p:spPr>
          <a:xfrm>
            <a:off x="728132" y="634999"/>
            <a:ext cx="3903135" cy="609601"/>
          </a:xfrm>
          <a:prstGeom prst="rect">
            <a:avLst/>
          </a:prstGeom>
          <a:ln w="12700">
            <a:miter lim="400000"/>
          </a:ln>
        </p:spPr>
      </p:pic>
      <p:sp>
        <p:nvSpPr>
          <p:cNvPr id="19" name="Rectangle"/>
          <p:cNvSpPr/>
          <p:nvPr/>
        </p:nvSpPr>
        <p:spPr>
          <a:xfrm>
            <a:off x="2623309" y="634999"/>
            <a:ext cx="2171392" cy="609601"/>
          </a:xfrm>
          <a:prstGeom prst="rect">
            <a:avLst/>
          </a:prstGeom>
          <a:solidFill>
            <a:srgbClr val="4F0F87"/>
          </a:solidFill>
          <a:ln w="12700">
            <a:miter lim="400000"/>
          </a:ln>
        </p:spPr>
        <p:txBody>
          <a:bodyPr lIns="0" tIns="0" rIns="0" bIns="0" anchor="ctr"/>
          <a:lstStyle/>
          <a:p>
            <a:pPr indent="0">
              <a:defRPr sz="3200" b="0">
                <a:solidFill>
                  <a:srgbClr val="FFFFFF"/>
                </a:solidFill>
                <a:latin typeface="+mn-lt"/>
                <a:ea typeface="+mn-ea"/>
                <a:cs typeface="+mn-cs"/>
                <a:sym typeface="Helvetica Neue Medium"/>
              </a:defRPr>
            </a:pPr>
            <a:endParaRPr/>
          </a:p>
        </p:txBody>
      </p:sp>
      <p:sp>
        <p:nvSpPr>
          <p:cNvPr id="20" name="01"/>
          <p:cNvSpPr txBox="1">
            <a:spLocks noGrp="1"/>
          </p:cNvSpPr>
          <p:nvPr>
            <p:ph type="sldNum" sz="quarter" idx="2"/>
          </p:nvPr>
        </p:nvSpPr>
        <p:spPr>
          <a:xfrm>
            <a:off x="11785599" y="12344399"/>
            <a:ext cx="5689601" cy="73660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Content and Image copy">
    <p:spTree>
      <p:nvGrpSpPr>
        <p:cNvPr id="1" name=""/>
        <p:cNvGrpSpPr/>
        <p:nvPr/>
      </p:nvGrpSpPr>
      <p:grpSpPr>
        <a:xfrm>
          <a:off x="0" y="0"/>
          <a:ext cx="0" cy="0"/>
          <a:chOff x="0" y="0"/>
          <a:chExt cx="0" cy="0"/>
        </a:xfrm>
      </p:grpSpPr>
      <p:sp>
        <p:nvSpPr>
          <p:cNvPr id="27"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8" name="01"/>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Content">
    <p:spTree>
      <p:nvGrpSpPr>
        <p:cNvPr id="1" name=""/>
        <p:cNvGrpSpPr/>
        <p:nvPr/>
      </p:nvGrpSpPr>
      <p:grpSpPr>
        <a:xfrm>
          <a:off x="0" y="0"/>
          <a:ext cx="0" cy="0"/>
          <a:chOff x="0" y="0"/>
          <a:chExt cx="0" cy="0"/>
        </a:xfrm>
      </p:grpSpPr>
      <p:sp>
        <p:nvSpPr>
          <p:cNvPr id="35" name="Body Level One…"/>
          <p:cNvSpPr txBox="1">
            <a:spLocks noGrp="1"/>
          </p:cNvSpPr>
          <p:nvPr>
            <p:ph type="body" idx="1"/>
          </p:nvPr>
        </p:nvSpPr>
        <p:spPr>
          <a:prstGeom prst="rect">
            <a:avLst/>
          </a:prstGeom>
        </p:spPr>
        <p:txBody>
          <a:bodyPr anchor="t"/>
          <a:lstStyle>
            <a:lvl1pPr indent="-1257300" algn="l">
              <a:lnSpc>
                <a:spcPct val="120000"/>
              </a:lnSpc>
              <a:spcBef>
                <a:spcPts val="1300"/>
              </a:spcBef>
              <a:defRPr sz="5200"/>
            </a:lvl1pPr>
            <a:lvl2pPr marL="881742" indent="-653142" algn="l">
              <a:lnSpc>
                <a:spcPct val="120000"/>
              </a:lnSpc>
              <a:buSzPct val="100000"/>
              <a:defRPr sz="4800"/>
            </a:lvl2pPr>
            <a:lvl3pPr marL="1100137" indent="-642937" algn="l">
              <a:lnSpc>
                <a:spcPct val="120000"/>
              </a:lnSpc>
              <a:buSzPct val="100000"/>
              <a:buChar char="‣"/>
              <a:defRPr sz="4200"/>
            </a:lvl3pPr>
            <a:lvl4pPr marL="1525555" indent="-839755" algn="l">
              <a:lnSpc>
                <a:spcPct val="120000"/>
              </a:lnSpc>
              <a:buSzPct val="100000"/>
              <a:buChar char="-"/>
              <a:defRPr sz="3600"/>
            </a:lvl4pPr>
            <a:lvl5pPr marL="2002971" indent="-1088571" algn="l">
              <a:lnSpc>
                <a:spcPct val="120000"/>
              </a:lnSpc>
              <a:buSzPct val="100000"/>
              <a:buChar char="•"/>
              <a:defRPr sz="3200"/>
            </a:lvl5pPr>
          </a:lstStyle>
          <a:p>
            <a:r>
              <a:t>Body Level One</a:t>
            </a:r>
          </a:p>
          <a:p>
            <a:pPr lvl="1"/>
            <a:r>
              <a:t>Body Level Two</a:t>
            </a:r>
          </a:p>
          <a:p>
            <a:pPr lvl="2"/>
            <a:r>
              <a:t>Body Level Three</a:t>
            </a:r>
          </a:p>
          <a:p>
            <a:pPr lvl="3"/>
            <a:r>
              <a:t>Body Level Four</a:t>
            </a:r>
          </a:p>
          <a:p>
            <a:pPr lvl="4"/>
            <a:r>
              <a:t>Body Level Five</a:t>
            </a:r>
          </a:p>
        </p:txBody>
      </p:sp>
      <p:sp>
        <p:nvSpPr>
          <p:cNvPr id="36" name="Text Placeholder 4"/>
          <p:cNvSpPr>
            <a:spLocks noGrp="1"/>
          </p:cNvSpPr>
          <p:nvPr>
            <p:ph type="body" sz="quarter" idx="21"/>
          </p:nvPr>
        </p:nvSpPr>
        <p:spPr>
          <a:xfrm>
            <a:off x="5036185" y="324323"/>
            <a:ext cx="18743688" cy="1252122"/>
          </a:xfrm>
          <a:prstGeom prst="rect">
            <a:avLst/>
          </a:prstGeom>
        </p:spPr>
        <p:txBody>
          <a:bodyPr/>
          <a:lstStyle/>
          <a:p>
            <a:pPr indent="-1257300" algn="r">
              <a:defRPr sz="9600">
                <a:solidFill>
                  <a:srgbClr val="FFFFFF"/>
                </a:solidFill>
              </a:defRPr>
            </a:pPr>
            <a:endParaRPr/>
          </a:p>
        </p:txBody>
      </p:sp>
      <p:sp>
        <p:nvSpPr>
          <p:cNvPr id="37" name="01"/>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Image">
    <p:spTree>
      <p:nvGrpSpPr>
        <p:cNvPr id="1" name=""/>
        <p:cNvGrpSpPr/>
        <p:nvPr/>
      </p:nvGrpSpPr>
      <p:grpSpPr>
        <a:xfrm>
          <a:off x="0" y="0"/>
          <a:ext cx="0" cy="0"/>
          <a:chOff x="0" y="0"/>
          <a:chExt cx="0" cy="0"/>
        </a:xfrm>
      </p:grpSpPr>
      <p:sp>
        <p:nvSpPr>
          <p:cNvPr id="44" name="Text Placeholder 4"/>
          <p:cNvSpPr>
            <a:spLocks noGrp="1"/>
          </p:cNvSpPr>
          <p:nvPr>
            <p:ph type="body" sz="quarter" idx="21"/>
          </p:nvPr>
        </p:nvSpPr>
        <p:spPr>
          <a:xfrm>
            <a:off x="4881588" y="324323"/>
            <a:ext cx="18898285" cy="1252122"/>
          </a:xfrm>
          <a:prstGeom prst="rect">
            <a:avLst/>
          </a:prstGeom>
        </p:spPr>
        <p:txBody>
          <a:bodyPr/>
          <a:lstStyle/>
          <a:p>
            <a:pPr indent="-1257300" algn="r">
              <a:defRPr sz="9600">
                <a:solidFill>
                  <a:srgbClr val="FFFFFF"/>
                </a:solidFill>
              </a:defRPr>
            </a:pPr>
            <a:endParaRPr/>
          </a:p>
        </p:txBody>
      </p:sp>
      <p:sp>
        <p:nvSpPr>
          <p:cNvPr id="45" name="01"/>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Title &amp; Bullets">
    <p:spTree>
      <p:nvGrpSpPr>
        <p:cNvPr id="1" name=""/>
        <p:cNvGrpSpPr/>
        <p:nvPr/>
      </p:nvGrpSpPr>
      <p:grpSpPr>
        <a:xfrm>
          <a:off x="0" y="0"/>
          <a:ext cx="0" cy="0"/>
          <a:chOff x="0" y="0"/>
          <a:chExt cx="0" cy="0"/>
        </a:xfrm>
      </p:grpSpPr>
      <p:sp>
        <p:nvSpPr>
          <p:cNvPr id="52" name="Title Text"/>
          <p:cNvSpPr txBox="1">
            <a:spLocks noGrp="1"/>
          </p:cNvSpPr>
          <p:nvPr>
            <p:ph type="title"/>
          </p:nvPr>
        </p:nvSpPr>
        <p:spPr>
          <a:xfrm>
            <a:off x="77141" y="13915"/>
            <a:ext cx="24229718" cy="1501689"/>
          </a:xfrm>
          <a:prstGeom prst="rect">
            <a:avLst/>
          </a:prstGeom>
        </p:spPr>
        <p:txBody>
          <a:bodyPr lIns="50800" tIns="50800" rIns="50800" bIns="50800">
            <a:normAutofit/>
          </a:bodyPr>
          <a:lstStyle>
            <a:lvl1pPr indent="-342900" algn="l" defTabSz="825500">
              <a:defRPr sz="8600">
                <a:latin typeface="+mn-lt"/>
                <a:ea typeface="+mn-ea"/>
                <a:cs typeface="+mn-cs"/>
                <a:sym typeface="Helvetica Neue Medium"/>
              </a:defRPr>
            </a:lvl1pPr>
          </a:lstStyle>
          <a:p>
            <a:r>
              <a:t>Title Text</a:t>
            </a:r>
          </a:p>
        </p:txBody>
      </p:sp>
      <p:sp>
        <p:nvSpPr>
          <p:cNvPr id="53" name="Body Level One…"/>
          <p:cNvSpPr txBox="1">
            <a:spLocks noGrp="1"/>
          </p:cNvSpPr>
          <p:nvPr>
            <p:ph type="body" idx="1"/>
          </p:nvPr>
        </p:nvSpPr>
        <p:spPr>
          <a:xfrm>
            <a:off x="232185" y="1755778"/>
            <a:ext cx="21511864" cy="10466951"/>
          </a:xfrm>
          <a:prstGeom prst="rect">
            <a:avLst/>
          </a:prstGeom>
        </p:spPr>
        <p:txBody>
          <a:bodyPr lIns="50800" tIns="50800" rIns="50800" bIns="50800" anchor="t"/>
          <a:lstStyle>
            <a:lvl1pPr marL="0" indent="-342900" algn="l" defTabSz="825500">
              <a:spcBef>
                <a:spcPts val="5900"/>
              </a:spcBef>
              <a:defRPr sz="4800" b="0"/>
            </a:lvl1pPr>
            <a:lvl2pPr marL="1209523" indent="-574523" algn="l" defTabSz="825500">
              <a:spcBef>
                <a:spcPts val="3000"/>
              </a:spcBef>
              <a:buClrTx/>
              <a:buSzPct val="125000"/>
              <a:defRPr sz="3800" b="0">
                <a:solidFill>
                  <a:srgbClr val="000000"/>
                </a:solidFill>
              </a:defRPr>
            </a:lvl2pPr>
            <a:lvl3pPr marL="1940277" indent="-670277" algn="l" defTabSz="825500">
              <a:spcBef>
                <a:spcPts val="3000"/>
              </a:spcBef>
              <a:buClrTx/>
              <a:buSzPct val="125000"/>
              <a:defRPr sz="3200" b="0"/>
            </a:lvl3pPr>
            <a:lvl4pPr marL="2407708" indent="-502708" algn="l" defTabSz="825500">
              <a:spcBef>
                <a:spcPts val="3000"/>
              </a:spcBef>
              <a:buClrTx/>
              <a:buSzPct val="125000"/>
              <a:buChar char="•"/>
              <a:defRPr sz="2600" b="0">
                <a:solidFill>
                  <a:srgbClr val="000000"/>
                </a:solidFill>
              </a:defRPr>
            </a:lvl4pPr>
            <a:lvl5pPr marL="3042708" indent="-502708" algn="l" defTabSz="825500">
              <a:spcBef>
                <a:spcPts val="3000"/>
              </a:spcBef>
              <a:buClrTx/>
              <a:buSzPct val="125000"/>
              <a:buChar char="•"/>
              <a:defRPr sz="2000" b="0"/>
            </a:lvl5pPr>
          </a:lstStyle>
          <a:p>
            <a:r>
              <a:t>Body Level One</a:t>
            </a:r>
          </a:p>
          <a:p>
            <a:pPr lvl="1"/>
            <a:r>
              <a:t>Body Level Two</a:t>
            </a:r>
          </a:p>
          <a:p>
            <a:pPr lvl="2"/>
            <a:r>
              <a:t>Body Level Three</a:t>
            </a:r>
          </a:p>
          <a:p>
            <a:pPr lvl="3"/>
            <a:r>
              <a:t>Body Level Four</a:t>
            </a:r>
          </a:p>
          <a:p>
            <a:pPr lvl="4"/>
            <a:r>
              <a:t>Body Level Five</a:t>
            </a:r>
          </a:p>
        </p:txBody>
      </p:sp>
      <p:pic>
        <p:nvPicPr>
          <p:cNvPr id="54" name="Line Line" descr="Line Line"/>
          <p:cNvPicPr>
            <a:picLocks/>
          </p:cNvPicPr>
          <p:nvPr/>
        </p:nvPicPr>
        <p:blipFill>
          <a:blip r:embed="rId2"/>
          <a:stretch>
            <a:fillRect/>
          </a:stretch>
        </p:blipFill>
        <p:spPr>
          <a:xfrm>
            <a:off x="-21518" y="1442279"/>
            <a:ext cx="24427036" cy="76201"/>
          </a:xfrm>
          <a:prstGeom prst="rect">
            <a:avLst/>
          </a:prstGeom>
        </p:spPr>
      </p:pic>
      <p:sp>
        <p:nvSpPr>
          <p:cNvPr id="56" name="Rectangle"/>
          <p:cNvSpPr/>
          <p:nvPr/>
        </p:nvSpPr>
        <p:spPr>
          <a:xfrm>
            <a:off x="-48681" y="13365182"/>
            <a:ext cx="24481361" cy="364846"/>
          </a:xfrm>
          <a:prstGeom prst="rect">
            <a:avLst/>
          </a:prstGeom>
          <a:gradFill>
            <a:gsLst>
              <a:gs pos="0">
                <a:srgbClr val="FFFFFF"/>
              </a:gs>
              <a:gs pos="100000">
                <a:srgbClr val="D6D6D6"/>
              </a:gs>
            </a:gsLst>
            <a:lin ang="5400000"/>
          </a:gradFill>
          <a:ln w="12700">
            <a:miter lim="400000"/>
          </a:ln>
        </p:spPr>
        <p:txBody>
          <a:bodyPr lIns="0" tIns="0" rIns="0" bIns="0" anchor="ctr"/>
          <a:lstStyle/>
          <a:p>
            <a:pPr indent="0">
              <a:defRPr sz="3200" b="0">
                <a:solidFill>
                  <a:srgbClr val="FFFFFF"/>
                </a:solidFill>
                <a:latin typeface="+mn-lt"/>
                <a:ea typeface="+mn-ea"/>
                <a:cs typeface="+mn-cs"/>
                <a:sym typeface="Helvetica Neue Medium"/>
              </a:defRPr>
            </a:pPr>
            <a:endParaRPr/>
          </a:p>
        </p:txBody>
      </p:sp>
      <p:sp>
        <p:nvSpPr>
          <p:cNvPr id="57" name="01"/>
          <p:cNvSpPr txBox="1">
            <a:spLocks noGrp="1"/>
          </p:cNvSpPr>
          <p:nvPr>
            <p:ph type="sldNum" sz="quarter" idx="2"/>
          </p:nvPr>
        </p:nvSpPr>
        <p:spPr>
          <a:xfrm>
            <a:off x="11959031" y="13081000"/>
            <a:ext cx="453238" cy="461059"/>
          </a:xfrm>
          <a:prstGeom prst="rect">
            <a:avLst/>
          </a:prstGeom>
        </p:spPr>
        <p:txBody>
          <a:bodyPr lIns="50800" tIns="50800" rIns="50800" bIns="50800" anchor="t"/>
          <a:lstStyle>
            <a:lvl1pPr algn="ctr" defTabSz="825500">
              <a:defRPr sz="2400">
                <a:solidFill>
                  <a:srgbClr val="000000"/>
                </a:solidFill>
                <a:latin typeface="Helvetica Neue Light"/>
                <a:ea typeface="Helvetica Neue Light"/>
                <a:cs typeface="Helvetica Neue Light"/>
                <a:sym typeface="Helvetica Neue Light"/>
              </a:defRPr>
            </a:lvl1p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Title &amp; Subtitle">
    <p:spTree>
      <p:nvGrpSpPr>
        <p:cNvPr id="1" name=""/>
        <p:cNvGrpSpPr/>
        <p:nvPr/>
      </p:nvGrpSpPr>
      <p:grpSpPr>
        <a:xfrm>
          <a:off x="0" y="0"/>
          <a:ext cx="0" cy="0"/>
          <a:chOff x="0" y="0"/>
          <a:chExt cx="0" cy="0"/>
        </a:xfrm>
      </p:grpSpPr>
      <p:sp>
        <p:nvSpPr>
          <p:cNvPr id="64" name="Title Text"/>
          <p:cNvSpPr txBox="1">
            <a:spLocks noGrp="1"/>
          </p:cNvSpPr>
          <p:nvPr>
            <p:ph type="title"/>
          </p:nvPr>
        </p:nvSpPr>
        <p:spPr>
          <a:xfrm>
            <a:off x="1778000" y="2298700"/>
            <a:ext cx="20828000" cy="4648200"/>
          </a:xfrm>
          <a:prstGeom prst="rect">
            <a:avLst/>
          </a:prstGeom>
        </p:spPr>
        <p:txBody>
          <a:bodyPr lIns="50800" tIns="50800" rIns="50800" bIns="50800" anchor="b">
            <a:normAutofit/>
          </a:bodyPr>
          <a:lstStyle>
            <a:lvl1pPr indent="-342900" defTabSz="825500">
              <a:defRPr sz="11200">
                <a:latin typeface="+mn-lt"/>
                <a:ea typeface="+mn-ea"/>
                <a:cs typeface="+mn-cs"/>
                <a:sym typeface="Helvetica Neue Medium"/>
              </a:defRPr>
            </a:lvl1pPr>
          </a:lstStyle>
          <a:p>
            <a:r>
              <a:t>Title Text</a:t>
            </a:r>
          </a:p>
        </p:txBody>
      </p:sp>
      <p:sp>
        <p:nvSpPr>
          <p:cNvPr id="65" name="Body Level One…"/>
          <p:cNvSpPr txBox="1">
            <a:spLocks noGrp="1"/>
          </p:cNvSpPr>
          <p:nvPr>
            <p:ph type="body" sz="quarter" idx="1"/>
          </p:nvPr>
        </p:nvSpPr>
        <p:spPr>
          <a:xfrm>
            <a:off x="1778000" y="7073900"/>
            <a:ext cx="20828000" cy="1587500"/>
          </a:xfrm>
          <a:prstGeom prst="rect">
            <a:avLst/>
          </a:prstGeom>
        </p:spPr>
        <p:txBody>
          <a:bodyPr lIns="50800" tIns="50800" rIns="50800" bIns="50800" anchor="t"/>
          <a:lstStyle>
            <a:lvl1pPr marL="0" indent="0" defTabSz="825500">
              <a:defRPr sz="5400" b="0"/>
            </a:lvl1pPr>
            <a:lvl2pPr marL="587828" indent="-587828" defTabSz="825500">
              <a:buSzPct val="100000"/>
              <a:defRPr sz="5400" b="0">
                <a:solidFill>
                  <a:srgbClr val="000000"/>
                </a:solidFill>
              </a:defRPr>
            </a:lvl2pPr>
            <a:lvl3pPr marL="661307" indent="-661307" defTabSz="825500">
              <a:buSzPct val="100000"/>
              <a:defRPr sz="5400" b="0"/>
            </a:lvl3pPr>
            <a:lvl4pPr marL="881742" indent="-881742" defTabSz="825500">
              <a:buSzPct val="100000"/>
              <a:defRPr sz="5400" b="0">
                <a:solidFill>
                  <a:srgbClr val="000000"/>
                </a:solidFill>
              </a:defRPr>
            </a:lvl4pPr>
            <a:lvl5pPr marL="1102178" indent="-1102178" defTabSz="825500">
              <a:buSzPct val="100000"/>
              <a:defRPr sz="5400" b="0"/>
            </a:lvl5pPr>
          </a:lstStyle>
          <a:p>
            <a:r>
              <a:t>Body Level One</a:t>
            </a:r>
          </a:p>
          <a:p>
            <a:pPr lvl="1"/>
            <a:r>
              <a:t>Body Level Two</a:t>
            </a:r>
          </a:p>
          <a:p>
            <a:pPr lvl="2"/>
            <a:r>
              <a:t>Body Level Three</a:t>
            </a:r>
          </a:p>
          <a:p>
            <a:pPr lvl="3"/>
            <a:r>
              <a:t>Body Level Four</a:t>
            </a:r>
          </a:p>
          <a:p>
            <a:pPr lvl="4"/>
            <a:r>
              <a:t>Body Level Five</a:t>
            </a:r>
          </a:p>
        </p:txBody>
      </p:sp>
      <p:sp>
        <p:nvSpPr>
          <p:cNvPr id="66" name="Rectangle"/>
          <p:cNvSpPr/>
          <p:nvPr/>
        </p:nvSpPr>
        <p:spPr>
          <a:xfrm>
            <a:off x="-48681" y="13365182"/>
            <a:ext cx="24481361" cy="364846"/>
          </a:xfrm>
          <a:prstGeom prst="rect">
            <a:avLst/>
          </a:prstGeom>
          <a:gradFill>
            <a:gsLst>
              <a:gs pos="0">
                <a:srgbClr val="FFFFFF"/>
              </a:gs>
              <a:gs pos="100000">
                <a:srgbClr val="D6D6D6"/>
              </a:gs>
            </a:gsLst>
            <a:lin ang="5400000"/>
          </a:gradFill>
          <a:ln w="12700">
            <a:miter lim="400000"/>
          </a:ln>
        </p:spPr>
        <p:txBody>
          <a:bodyPr lIns="0" tIns="0" rIns="0" bIns="0" anchor="ctr"/>
          <a:lstStyle/>
          <a:p>
            <a:pPr indent="0">
              <a:defRPr sz="3200" b="0">
                <a:solidFill>
                  <a:srgbClr val="FFFFFF"/>
                </a:solidFill>
                <a:latin typeface="+mn-lt"/>
                <a:ea typeface="+mn-ea"/>
                <a:cs typeface="+mn-cs"/>
                <a:sym typeface="Helvetica Neue Medium"/>
              </a:defRPr>
            </a:pPr>
            <a:endParaRPr/>
          </a:p>
        </p:txBody>
      </p:sp>
      <p:sp>
        <p:nvSpPr>
          <p:cNvPr id="67" name="01"/>
          <p:cNvSpPr txBox="1">
            <a:spLocks noGrp="1"/>
          </p:cNvSpPr>
          <p:nvPr>
            <p:ph type="sldNum" sz="quarter" idx="2"/>
          </p:nvPr>
        </p:nvSpPr>
        <p:spPr>
          <a:xfrm>
            <a:off x="11959031" y="13081000"/>
            <a:ext cx="453238" cy="461059"/>
          </a:xfrm>
          <a:prstGeom prst="rect">
            <a:avLst/>
          </a:prstGeom>
        </p:spPr>
        <p:txBody>
          <a:bodyPr lIns="50800" tIns="50800" rIns="50800" bIns="50800" anchor="t"/>
          <a:lstStyle>
            <a:lvl1pPr algn="ctr" defTabSz="825500">
              <a:defRPr sz="2400">
                <a:solidFill>
                  <a:srgbClr val="000000"/>
                </a:solidFill>
                <a:latin typeface="Helvetica Neue Light"/>
                <a:ea typeface="Helvetica Neue Light"/>
                <a:cs typeface="Helvetica Neue Light"/>
                <a:sym typeface="Helvetica Neue Light"/>
              </a:defRPr>
            </a:lvl1p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Title &amp; Bullets">
    <p:spTree>
      <p:nvGrpSpPr>
        <p:cNvPr id="1" name=""/>
        <p:cNvGrpSpPr/>
        <p:nvPr/>
      </p:nvGrpSpPr>
      <p:grpSpPr>
        <a:xfrm>
          <a:off x="0" y="0"/>
          <a:ext cx="0" cy="0"/>
          <a:chOff x="0" y="0"/>
          <a:chExt cx="0" cy="0"/>
        </a:xfrm>
      </p:grpSpPr>
      <p:sp>
        <p:nvSpPr>
          <p:cNvPr id="74" name="Slide Title"/>
          <p:cNvSpPr txBox="1">
            <a:spLocks noGrp="1"/>
          </p:cNvSpPr>
          <p:nvPr>
            <p:ph type="title" hasCustomPrompt="1"/>
          </p:nvPr>
        </p:nvSpPr>
        <p:spPr>
          <a:xfrm>
            <a:off x="1206500" y="1079500"/>
            <a:ext cx="21971000" cy="1433163"/>
          </a:xfrm>
          <a:prstGeom prst="rect">
            <a:avLst/>
          </a:prstGeom>
        </p:spPr>
        <p:txBody>
          <a:bodyPr lIns="50800" tIns="50800" rIns="50800" bIns="50800" anchor="t">
            <a:normAutofit/>
          </a:bodyPr>
          <a:lstStyle>
            <a:lvl1pPr indent="-342900" algn="l" defTabSz="2438338">
              <a:lnSpc>
                <a:spcPct val="80000"/>
              </a:lnSpc>
              <a:defRPr sz="8500" b="1" spc="-170">
                <a:latin typeface="Helvetica Neue"/>
                <a:ea typeface="Helvetica Neue"/>
                <a:cs typeface="Helvetica Neue"/>
                <a:sym typeface="Helvetica Neue"/>
              </a:defRPr>
            </a:lvl1pPr>
          </a:lstStyle>
          <a:p>
            <a:r>
              <a:t>Slide Title</a:t>
            </a:r>
          </a:p>
        </p:txBody>
      </p:sp>
      <p:sp>
        <p:nvSpPr>
          <p:cNvPr id="75" name="Slide Subtitle"/>
          <p:cNvSpPr txBox="1">
            <a:spLocks noGrp="1"/>
          </p:cNvSpPr>
          <p:nvPr>
            <p:ph type="body" sz="quarter" idx="21" hasCustomPrompt="1"/>
          </p:nvPr>
        </p:nvSpPr>
        <p:spPr>
          <a:xfrm>
            <a:off x="1206500" y="2372962"/>
            <a:ext cx="21971000" cy="934780"/>
          </a:xfrm>
          <a:prstGeom prst="rect">
            <a:avLst/>
          </a:prstGeom>
        </p:spPr>
        <p:txBody>
          <a:bodyPr lIns="45719" tIns="45719" rIns="45719" bIns="45719" anchor="t"/>
          <a:lstStyle>
            <a:lvl1pPr marL="0" indent="-342900" algn="l" defTabSz="825500">
              <a:defRPr sz="5500"/>
            </a:lvl1pPr>
          </a:lstStyle>
          <a:p>
            <a:r>
              <a:t>Slide Subtitle</a:t>
            </a:r>
          </a:p>
        </p:txBody>
      </p:sp>
      <p:sp>
        <p:nvSpPr>
          <p:cNvPr id="76" name="Body Level One…"/>
          <p:cNvSpPr txBox="1">
            <a:spLocks noGrp="1"/>
          </p:cNvSpPr>
          <p:nvPr>
            <p:ph type="body" idx="1" hasCustomPrompt="1"/>
          </p:nvPr>
        </p:nvSpPr>
        <p:spPr>
          <a:xfrm>
            <a:off x="1206500" y="4248504"/>
            <a:ext cx="21971000" cy="8256012"/>
          </a:xfrm>
          <a:prstGeom prst="rect">
            <a:avLst/>
          </a:prstGeom>
        </p:spPr>
        <p:txBody>
          <a:bodyPr lIns="50800" tIns="50800" rIns="50800" bIns="50800" anchor="t"/>
          <a:lstStyle>
            <a:lvl1pPr marL="609600" indent="-609600" algn="l" defTabSz="2438338">
              <a:lnSpc>
                <a:spcPct val="90000"/>
              </a:lnSpc>
              <a:spcBef>
                <a:spcPts val="4500"/>
              </a:spcBef>
              <a:buClrTx/>
              <a:buSzPct val="123000"/>
              <a:buChar char="•"/>
              <a:defRPr sz="4800" b="0"/>
            </a:lvl1pPr>
            <a:lvl2pPr marL="1219200" indent="-609600" algn="l" defTabSz="2438338">
              <a:lnSpc>
                <a:spcPct val="90000"/>
              </a:lnSpc>
              <a:spcBef>
                <a:spcPts val="4500"/>
              </a:spcBef>
              <a:buClrTx/>
              <a:buSzPct val="123000"/>
              <a:defRPr sz="4800" b="0">
                <a:solidFill>
                  <a:srgbClr val="000000"/>
                </a:solidFill>
              </a:defRPr>
            </a:lvl2pPr>
            <a:lvl3pPr marL="1828800" indent="-609600" algn="l" defTabSz="2438338">
              <a:lnSpc>
                <a:spcPct val="90000"/>
              </a:lnSpc>
              <a:spcBef>
                <a:spcPts val="4500"/>
              </a:spcBef>
              <a:buClrTx/>
              <a:buSzPct val="123000"/>
              <a:defRPr sz="4800" b="0"/>
            </a:lvl3pPr>
            <a:lvl4pPr marL="2438400" indent="-609600" algn="l" defTabSz="2438338">
              <a:lnSpc>
                <a:spcPct val="90000"/>
              </a:lnSpc>
              <a:spcBef>
                <a:spcPts val="4500"/>
              </a:spcBef>
              <a:buClrTx/>
              <a:buSzPct val="123000"/>
              <a:buChar char="•"/>
              <a:defRPr sz="4800" b="0">
                <a:solidFill>
                  <a:srgbClr val="000000"/>
                </a:solidFill>
              </a:defRPr>
            </a:lvl4pPr>
            <a:lvl5pPr marL="3048000" indent="-609600" algn="l" defTabSz="2438338">
              <a:lnSpc>
                <a:spcPct val="90000"/>
              </a:lnSpc>
              <a:spcBef>
                <a:spcPts val="4500"/>
              </a:spcBef>
              <a:buClrTx/>
              <a:buSzPct val="123000"/>
              <a:buChar char="•"/>
              <a:defRPr sz="4800" b="0"/>
            </a:lvl5pPr>
          </a:lstStyle>
          <a:p>
            <a:r>
              <a:t>Slide bullet text</a:t>
            </a:r>
          </a:p>
          <a:p>
            <a:pPr lvl="1"/>
            <a:endParaRPr/>
          </a:p>
          <a:p>
            <a:pPr lvl="2"/>
            <a:endParaRPr/>
          </a:p>
          <a:p>
            <a:pPr lvl="3"/>
            <a:endParaRPr/>
          </a:p>
          <a:p>
            <a:pPr lvl="4"/>
            <a:endParaRPr/>
          </a:p>
        </p:txBody>
      </p:sp>
      <p:sp>
        <p:nvSpPr>
          <p:cNvPr id="77" name="01"/>
          <p:cNvSpPr txBox="1">
            <a:spLocks noGrp="1"/>
          </p:cNvSpPr>
          <p:nvPr>
            <p:ph type="sldNum" sz="quarter" idx="2"/>
          </p:nvPr>
        </p:nvSpPr>
        <p:spPr>
          <a:xfrm>
            <a:off x="12001499" y="13080999"/>
            <a:ext cx="368505" cy="374600"/>
          </a:xfrm>
          <a:prstGeom prst="rect">
            <a:avLst/>
          </a:prstGeom>
        </p:spPr>
        <p:txBody>
          <a:bodyPr lIns="50800" tIns="50800" rIns="50800" bIns="50800" anchor="b"/>
          <a:lstStyle>
            <a:lvl1pPr algn="ctr" defTabSz="584200">
              <a:defRPr sz="1800">
                <a:solidFill>
                  <a:srgbClr val="000000"/>
                </a:solidFill>
                <a:latin typeface="Helvetica Neue"/>
                <a:ea typeface="Helvetica Neue"/>
                <a:cs typeface="Helvetica Neue"/>
                <a:sym typeface="Helvetica Neue"/>
              </a:defRPr>
            </a:lvl1p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sp>
        <p:nvSpPr>
          <p:cNvPr id="84" name="Title Text"/>
          <p:cNvSpPr txBox="1">
            <a:spLocks noGrp="1"/>
          </p:cNvSpPr>
          <p:nvPr>
            <p:ph type="title"/>
          </p:nvPr>
        </p:nvSpPr>
        <p:spPr>
          <a:xfrm>
            <a:off x="3962400" y="549276"/>
            <a:ext cx="16459200" cy="2286001"/>
          </a:xfrm>
          <a:prstGeom prst="rect">
            <a:avLst/>
          </a:prstGeom>
        </p:spPr>
        <p:txBody>
          <a:bodyPr lIns="91439" tIns="91439" rIns="91439" bIns="91439">
            <a:normAutofit/>
          </a:bodyPr>
          <a:lstStyle>
            <a:lvl1pPr defTabSz="914400">
              <a:buClrTx/>
              <a:defRPr sz="8800">
                <a:latin typeface="Calibri"/>
                <a:ea typeface="Calibri"/>
                <a:cs typeface="Calibri"/>
                <a:sym typeface="Calibri"/>
              </a:defRPr>
            </a:lvl1pPr>
          </a:lstStyle>
          <a:p>
            <a:r>
              <a:t>Title Text</a:t>
            </a:r>
          </a:p>
        </p:txBody>
      </p:sp>
      <p:sp>
        <p:nvSpPr>
          <p:cNvPr id="85" name="Body Level One…"/>
          <p:cNvSpPr txBox="1">
            <a:spLocks noGrp="1"/>
          </p:cNvSpPr>
          <p:nvPr>
            <p:ph type="body" idx="1"/>
          </p:nvPr>
        </p:nvSpPr>
        <p:spPr>
          <a:xfrm>
            <a:off x="3962400" y="3200400"/>
            <a:ext cx="16459200" cy="9051926"/>
          </a:xfrm>
          <a:prstGeom prst="rect">
            <a:avLst/>
          </a:prstGeom>
        </p:spPr>
        <p:txBody>
          <a:bodyPr lIns="91439" tIns="91439" rIns="91439" bIns="91439" anchor="t"/>
          <a:lstStyle>
            <a:lvl1pPr marL="685800" indent="-685800" algn="l" defTabSz="914400">
              <a:spcBef>
                <a:spcPts val="1500"/>
              </a:spcBef>
              <a:buClrTx/>
              <a:buSzPct val="100000"/>
              <a:buFont typeface="Arial"/>
              <a:buChar char="•"/>
              <a:defRPr sz="6400" b="0">
                <a:latin typeface="Calibri"/>
                <a:ea typeface="Calibri"/>
                <a:cs typeface="Calibri"/>
                <a:sym typeface="Calibri"/>
              </a:defRPr>
            </a:lvl1pPr>
            <a:lvl2pPr marL="1110342" indent="-653142" algn="l" defTabSz="914400">
              <a:spcBef>
                <a:spcPts val="1500"/>
              </a:spcBef>
              <a:buClrTx/>
              <a:buSzPct val="100000"/>
              <a:buFont typeface="Arial"/>
              <a:buChar char="–"/>
              <a:defRPr sz="6400" b="0">
                <a:solidFill>
                  <a:srgbClr val="000000"/>
                </a:solidFill>
                <a:latin typeface="Calibri"/>
                <a:ea typeface="Calibri"/>
                <a:cs typeface="Calibri"/>
                <a:sym typeface="Calibri"/>
              </a:defRPr>
            </a:lvl2pPr>
            <a:lvl3pPr marL="1524000" indent="-609600" algn="l" defTabSz="914400">
              <a:spcBef>
                <a:spcPts val="1500"/>
              </a:spcBef>
              <a:buClrTx/>
              <a:buSzPct val="100000"/>
              <a:buFont typeface="Arial"/>
              <a:defRPr sz="6400" b="0">
                <a:latin typeface="Calibri"/>
                <a:ea typeface="Calibri"/>
                <a:cs typeface="Calibri"/>
                <a:sym typeface="Calibri"/>
              </a:defRPr>
            </a:lvl3pPr>
            <a:lvl4pPr marL="2103120" indent="-731520" algn="l" defTabSz="914400">
              <a:spcBef>
                <a:spcPts val="1500"/>
              </a:spcBef>
              <a:buClrTx/>
              <a:buSzPct val="100000"/>
              <a:buFont typeface="Arial"/>
              <a:buChar char="–"/>
              <a:defRPr sz="6400" b="0">
                <a:solidFill>
                  <a:srgbClr val="000000"/>
                </a:solidFill>
                <a:latin typeface="Calibri"/>
                <a:ea typeface="Calibri"/>
                <a:cs typeface="Calibri"/>
                <a:sym typeface="Calibri"/>
              </a:defRPr>
            </a:lvl4pPr>
            <a:lvl5pPr marL="2560320" indent="-731520" algn="l" defTabSz="914400">
              <a:spcBef>
                <a:spcPts val="1500"/>
              </a:spcBef>
              <a:buClrTx/>
              <a:buSzPct val="100000"/>
              <a:buFont typeface="Arial"/>
              <a:buChar char="»"/>
              <a:defRPr sz="6400" b="0">
                <a:latin typeface="Calibri"/>
                <a:ea typeface="Calibri"/>
                <a:cs typeface="Calibri"/>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86" name="01"/>
          <p:cNvSpPr txBox="1">
            <a:spLocks noGrp="1"/>
          </p:cNvSpPr>
          <p:nvPr>
            <p:ph type="sldNum" sz="quarter" idx="2"/>
          </p:nvPr>
        </p:nvSpPr>
        <p:spPr>
          <a:xfrm>
            <a:off x="19917052" y="12835870"/>
            <a:ext cx="504548" cy="483910"/>
          </a:xfrm>
          <a:prstGeom prst="rect">
            <a:avLst/>
          </a:prstGeom>
        </p:spPr>
        <p:txBody>
          <a:bodyPr lIns="91439" tIns="91439" rIns="91439" bIns="91439"/>
          <a:lstStyle>
            <a:lvl1pPr indent="0" defTabSz="914400">
              <a:buClrTx/>
              <a:defRPr sz="2400">
                <a:solidFill>
                  <a:srgbClr val="888888"/>
                </a:solidFill>
                <a:latin typeface="Calibri"/>
                <a:ea typeface="Calibri"/>
                <a:cs typeface="Calibri"/>
                <a:sym typeface="Calibri"/>
              </a:defRPr>
            </a:lvl1p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7" descr="Picture 7"/>
          <p:cNvPicPr>
            <a:picLocks noChangeAspect="1"/>
          </p:cNvPicPr>
          <p:nvPr/>
        </p:nvPicPr>
        <p:blipFill>
          <a:blip r:embed="rId10"/>
          <a:stretch>
            <a:fillRect/>
          </a:stretch>
        </p:blipFill>
        <p:spPr>
          <a:xfrm>
            <a:off x="613834" y="626533"/>
            <a:ext cx="1794934" cy="609601"/>
          </a:xfrm>
          <a:prstGeom prst="rect">
            <a:avLst/>
          </a:prstGeom>
          <a:ln w="12700">
            <a:miter lim="400000"/>
          </a:ln>
        </p:spPr>
      </p:pic>
      <p:sp>
        <p:nvSpPr>
          <p:cNvPr id="3" name="Rectangle 4"/>
          <p:cNvSpPr/>
          <p:nvPr/>
        </p:nvSpPr>
        <p:spPr>
          <a:xfrm>
            <a:off x="-1" y="-1"/>
            <a:ext cx="24409401" cy="1900769"/>
          </a:xfrm>
          <a:prstGeom prst="rect">
            <a:avLst/>
          </a:prstGeom>
          <a:solidFill>
            <a:srgbClr val="57068C"/>
          </a:solidFill>
          <a:ln w="12700">
            <a:miter lim="400000"/>
          </a:ln>
        </p:spPr>
        <p:txBody>
          <a:bodyPr lIns="121919" tIns="121919" rIns="121919" bIns="121919" anchor="ctr"/>
          <a:lstStyle/>
          <a:p>
            <a:pPr defTabSz="1219200">
              <a:defRPr sz="4800" b="0">
                <a:solidFill>
                  <a:srgbClr val="FFFFFF"/>
                </a:solidFill>
              </a:defRPr>
            </a:pPr>
            <a:endParaRPr/>
          </a:p>
        </p:txBody>
      </p:sp>
      <p:pic>
        <p:nvPicPr>
          <p:cNvPr id="4" name="Picture 1" descr="Picture 1"/>
          <p:cNvPicPr>
            <a:picLocks noChangeAspect="1"/>
          </p:cNvPicPr>
          <p:nvPr/>
        </p:nvPicPr>
        <p:blipFill>
          <a:blip r:embed="rId11"/>
          <a:stretch>
            <a:fillRect/>
          </a:stretch>
        </p:blipFill>
        <p:spPr>
          <a:xfrm>
            <a:off x="728132" y="634999"/>
            <a:ext cx="3903135" cy="609601"/>
          </a:xfrm>
          <a:prstGeom prst="rect">
            <a:avLst/>
          </a:prstGeom>
          <a:ln w="12700">
            <a:miter lim="400000"/>
          </a:ln>
        </p:spPr>
      </p:pic>
      <p:sp>
        <p:nvSpPr>
          <p:cNvPr id="5" name="Body Level One…"/>
          <p:cNvSpPr txBox="1">
            <a:spLocks noGrp="1"/>
          </p:cNvSpPr>
          <p:nvPr>
            <p:ph type="body" idx="1"/>
          </p:nvPr>
        </p:nvSpPr>
        <p:spPr>
          <a:xfrm>
            <a:off x="586111" y="2303618"/>
            <a:ext cx="22548011" cy="100200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normAutofit/>
          </a:bodyPr>
          <a:lstStyle>
            <a:lvl2pPr marL="718457" indent="-718457">
              <a:defRPr sz="6600">
                <a:solidFill>
                  <a:srgbClr val="4F0F87"/>
                </a:solidFill>
              </a:defRPr>
            </a:lvl2pPr>
            <a:lvl3pPr marL="734785" indent="-734785">
              <a:defRPr sz="6000"/>
            </a:lvl3pPr>
            <a:lvl4pPr marL="914400" indent="-914400">
              <a:defRPr sz="5600">
                <a:solidFill>
                  <a:srgbClr val="4F0F87"/>
                </a:solidFill>
              </a:defRPr>
            </a:lvl4pPr>
            <a:lvl5pPr marL="1020535" indent="-1020535">
              <a:defRPr sz="5000"/>
            </a:lvl5pPr>
          </a:lstStyle>
          <a:p>
            <a:r>
              <a:t>Body Level One</a:t>
            </a:r>
          </a:p>
          <a:p>
            <a:pPr lvl="1"/>
            <a:r>
              <a:t>Body Level Two</a:t>
            </a:r>
          </a:p>
          <a:p>
            <a:pPr lvl="2"/>
            <a:r>
              <a:t>Body Level Three</a:t>
            </a:r>
          </a:p>
          <a:p>
            <a:pPr lvl="3"/>
            <a:r>
              <a:t>Body Level Four</a:t>
            </a:r>
          </a:p>
          <a:p>
            <a:pPr lvl="4"/>
            <a:r>
              <a:t>Body Level Five</a:t>
            </a:r>
          </a:p>
        </p:txBody>
      </p:sp>
      <p:sp>
        <p:nvSpPr>
          <p:cNvPr id="6" name="Rectangle"/>
          <p:cNvSpPr/>
          <p:nvPr/>
        </p:nvSpPr>
        <p:spPr>
          <a:xfrm>
            <a:off x="2623309" y="634999"/>
            <a:ext cx="2171392" cy="609601"/>
          </a:xfrm>
          <a:prstGeom prst="rect">
            <a:avLst/>
          </a:prstGeom>
          <a:solidFill>
            <a:srgbClr val="4F0F87"/>
          </a:solidFill>
          <a:ln w="12700">
            <a:miter lim="400000"/>
          </a:ln>
        </p:spPr>
        <p:txBody>
          <a:bodyPr lIns="0" tIns="0" rIns="0" bIns="0" anchor="ctr"/>
          <a:lstStyle/>
          <a:p>
            <a:pPr indent="0">
              <a:defRPr sz="3200" b="0">
                <a:solidFill>
                  <a:srgbClr val="FFFFFF"/>
                </a:solidFill>
                <a:latin typeface="+mn-lt"/>
                <a:ea typeface="+mn-ea"/>
                <a:cs typeface="+mn-cs"/>
                <a:sym typeface="Helvetica Neue Medium"/>
              </a:defRPr>
            </a:pPr>
            <a:endParaRPr/>
          </a:p>
        </p:txBody>
      </p:sp>
      <p:sp>
        <p:nvSpPr>
          <p:cNvPr id="7" name="Title Text"/>
          <p:cNvSpPr txBox="1">
            <a:spLocks noGrp="1"/>
          </p:cNvSpPr>
          <p:nvPr>
            <p:ph type="title"/>
          </p:nvPr>
        </p:nvSpPr>
        <p:spPr>
          <a:xfrm>
            <a:off x="1219199" y="-1"/>
            <a:ext cx="21945601" cy="3384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21919" tIns="121919" rIns="121919" bIns="121919" anchor="ctr"/>
          <a:lstStyle/>
          <a:p>
            <a:r>
              <a:t>Title Text</a:t>
            </a:r>
          </a:p>
        </p:txBody>
      </p:sp>
      <p:sp>
        <p:nvSpPr>
          <p:cNvPr id="8" name="01"/>
          <p:cNvSpPr txBox="1">
            <a:spLocks noGrp="1"/>
          </p:cNvSpPr>
          <p:nvPr>
            <p:ph type="sldNum" sz="quarter" idx="2"/>
          </p:nvPr>
        </p:nvSpPr>
        <p:spPr>
          <a:xfrm>
            <a:off x="22456219" y="12728661"/>
            <a:ext cx="708581" cy="700446"/>
          </a:xfrm>
          <a:prstGeom prst="rect">
            <a:avLst/>
          </a:prstGeom>
          <a:ln w="12700">
            <a:miter lim="400000"/>
          </a:ln>
        </p:spPr>
        <p:txBody>
          <a:bodyPr wrap="none" lIns="121919" tIns="121919" rIns="121919" bIns="121919" anchor="ctr">
            <a:spAutoFit/>
          </a:bodyPr>
          <a:lstStyle>
            <a:lvl1pPr algn="r" defTabSz="1219200">
              <a:defRPr sz="3200" b="0">
                <a:solidFill>
                  <a:srgbClr val="898989"/>
                </a:solidFill>
                <a:latin typeface="Arial"/>
                <a:ea typeface="Arial"/>
                <a:cs typeface="Arial"/>
                <a:sym typeface="Aria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transition spd="med"/>
  <p:txStyles>
    <p:titleStyle>
      <a:lvl1pPr marL="0" marR="0" indent="0" algn="ctr" defTabSz="1219200" latinLnBrk="0">
        <a:lnSpc>
          <a:spcPct val="100000"/>
        </a:lnSpc>
        <a:spcBef>
          <a:spcPts val="0"/>
        </a:spcBef>
        <a:spcAft>
          <a:spcPts val="0"/>
        </a:spcAft>
        <a:buClr>
          <a:srgbClr val="4F0F87"/>
        </a:buClr>
        <a:buSzTx/>
        <a:buFontTx/>
        <a:buNone/>
        <a:tabLst/>
        <a:defRPr sz="11600" b="0" i="0" u="none" strike="noStrike" cap="none" spc="0" baseline="0">
          <a:solidFill>
            <a:srgbClr val="000000"/>
          </a:solidFill>
          <a:uFillTx/>
          <a:latin typeface="Arial"/>
          <a:ea typeface="Arial"/>
          <a:cs typeface="Arial"/>
          <a:sym typeface="Arial"/>
        </a:defRPr>
      </a:lvl1pPr>
      <a:lvl2pPr marL="1262742" marR="0" indent="-1262742" algn="ctr" defTabSz="1219200" latinLnBrk="0">
        <a:lnSpc>
          <a:spcPct val="100000"/>
        </a:lnSpc>
        <a:spcBef>
          <a:spcPts val="0"/>
        </a:spcBef>
        <a:spcAft>
          <a:spcPts val="0"/>
        </a:spcAft>
        <a:buClr>
          <a:srgbClr val="4F0F87"/>
        </a:buClr>
        <a:buSzPct val="100000"/>
        <a:buFontTx/>
        <a:buChar char="•"/>
        <a:tabLst/>
        <a:defRPr sz="11600" b="0" i="0" u="none" strike="noStrike" cap="none" spc="0" baseline="0">
          <a:solidFill>
            <a:srgbClr val="000000"/>
          </a:solidFill>
          <a:uFillTx/>
          <a:latin typeface="Arial"/>
          <a:ea typeface="Arial"/>
          <a:cs typeface="Arial"/>
          <a:sym typeface="Arial"/>
        </a:defRPr>
      </a:lvl2pPr>
      <a:lvl3pPr marL="1420585" marR="0" indent="-1420585" algn="ctr" defTabSz="1219200" latinLnBrk="0">
        <a:lnSpc>
          <a:spcPct val="100000"/>
        </a:lnSpc>
        <a:spcBef>
          <a:spcPts val="0"/>
        </a:spcBef>
        <a:spcAft>
          <a:spcPts val="0"/>
        </a:spcAft>
        <a:buClr>
          <a:srgbClr val="4F0F87"/>
        </a:buClr>
        <a:buSzPct val="100000"/>
        <a:buFontTx/>
        <a:buChar char="•"/>
        <a:tabLst/>
        <a:defRPr sz="11600" b="0" i="0" u="none" strike="noStrike" cap="none" spc="0" baseline="0">
          <a:solidFill>
            <a:srgbClr val="000000"/>
          </a:solidFill>
          <a:uFillTx/>
          <a:latin typeface="Arial"/>
          <a:ea typeface="Arial"/>
          <a:cs typeface="Arial"/>
          <a:sym typeface="Arial"/>
        </a:defRPr>
      </a:lvl3pPr>
      <a:lvl4pPr marL="1894114" marR="0" indent="-1894114" algn="ctr" defTabSz="1219200" latinLnBrk="0">
        <a:lnSpc>
          <a:spcPct val="100000"/>
        </a:lnSpc>
        <a:spcBef>
          <a:spcPts val="0"/>
        </a:spcBef>
        <a:spcAft>
          <a:spcPts val="0"/>
        </a:spcAft>
        <a:buClr>
          <a:srgbClr val="4F0F87"/>
        </a:buClr>
        <a:buSzPct val="100000"/>
        <a:buFontTx/>
        <a:buChar char="o"/>
        <a:tabLst/>
        <a:defRPr sz="11600" b="0" i="0" u="none" strike="noStrike" cap="none" spc="0" baseline="0">
          <a:solidFill>
            <a:srgbClr val="000000"/>
          </a:solidFill>
          <a:uFillTx/>
          <a:latin typeface="Arial"/>
          <a:ea typeface="Arial"/>
          <a:cs typeface="Arial"/>
          <a:sym typeface="Arial"/>
        </a:defRPr>
      </a:lvl4pPr>
      <a:lvl5pPr marL="2367642" marR="0" indent="-2367642" algn="ctr" defTabSz="1219200" latinLnBrk="0">
        <a:lnSpc>
          <a:spcPct val="100000"/>
        </a:lnSpc>
        <a:spcBef>
          <a:spcPts val="0"/>
        </a:spcBef>
        <a:spcAft>
          <a:spcPts val="0"/>
        </a:spcAft>
        <a:buClr>
          <a:srgbClr val="4F0F87"/>
        </a:buClr>
        <a:buSzPct val="100000"/>
        <a:buFontTx/>
        <a:buChar char="➢"/>
        <a:tabLst/>
        <a:defRPr sz="11600" b="0" i="0" u="none" strike="noStrike" cap="none" spc="0" baseline="0">
          <a:solidFill>
            <a:srgbClr val="000000"/>
          </a:solidFill>
          <a:uFillTx/>
          <a:latin typeface="Arial"/>
          <a:ea typeface="Arial"/>
          <a:cs typeface="Arial"/>
          <a:sym typeface="Arial"/>
        </a:defRPr>
      </a:lvl5pPr>
      <a:lvl6pPr marL="1783079" marR="0" indent="-1325879" algn="ctr" defTabSz="1219200" latinLnBrk="0">
        <a:lnSpc>
          <a:spcPct val="100000"/>
        </a:lnSpc>
        <a:spcBef>
          <a:spcPts val="0"/>
        </a:spcBef>
        <a:spcAft>
          <a:spcPts val="0"/>
        </a:spcAft>
        <a:buClr>
          <a:srgbClr val="4F0F87"/>
        </a:buClr>
        <a:buSzPct val="100000"/>
        <a:buFontTx/>
        <a:buChar char="•"/>
        <a:tabLst/>
        <a:defRPr sz="11600" b="0" i="0" u="none" strike="noStrike" cap="none" spc="0" baseline="0">
          <a:solidFill>
            <a:srgbClr val="000000"/>
          </a:solidFill>
          <a:uFillTx/>
          <a:latin typeface="Arial"/>
          <a:ea typeface="Arial"/>
          <a:cs typeface="Arial"/>
          <a:sym typeface="Arial"/>
        </a:defRPr>
      </a:lvl6pPr>
      <a:lvl7pPr marL="2240279" marR="0" indent="-1325879" algn="ctr" defTabSz="1219200" latinLnBrk="0">
        <a:lnSpc>
          <a:spcPct val="100000"/>
        </a:lnSpc>
        <a:spcBef>
          <a:spcPts val="0"/>
        </a:spcBef>
        <a:spcAft>
          <a:spcPts val="0"/>
        </a:spcAft>
        <a:buClr>
          <a:srgbClr val="4F0F87"/>
        </a:buClr>
        <a:buSzPct val="100000"/>
        <a:buFontTx/>
        <a:buChar char="•"/>
        <a:tabLst/>
        <a:defRPr sz="11600" b="0" i="0" u="none" strike="noStrike" cap="none" spc="0" baseline="0">
          <a:solidFill>
            <a:srgbClr val="000000"/>
          </a:solidFill>
          <a:uFillTx/>
          <a:latin typeface="Arial"/>
          <a:ea typeface="Arial"/>
          <a:cs typeface="Arial"/>
          <a:sym typeface="Arial"/>
        </a:defRPr>
      </a:lvl7pPr>
      <a:lvl8pPr marL="2697479" marR="0" indent="-1325879" algn="ctr" defTabSz="1219200" latinLnBrk="0">
        <a:lnSpc>
          <a:spcPct val="100000"/>
        </a:lnSpc>
        <a:spcBef>
          <a:spcPts val="0"/>
        </a:spcBef>
        <a:spcAft>
          <a:spcPts val="0"/>
        </a:spcAft>
        <a:buClr>
          <a:srgbClr val="4F0F87"/>
        </a:buClr>
        <a:buSzPct val="100000"/>
        <a:buFontTx/>
        <a:buChar char="•"/>
        <a:tabLst/>
        <a:defRPr sz="11600" b="0" i="0" u="none" strike="noStrike" cap="none" spc="0" baseline="0">
          <a:solidFill>
            <a:srgbClr val="000000"/>
          </a:solidFill>
          <a:uFillTx/>
          <a:latin typeface="Arial"/>
          <a:ea typeface="Arial"/>
          <a:cs typeface="Arial"/>
          <a:sym typeface="Arial"/>
        </a:defRPr>
      </a:lvl8pPr>
      <a:lvl9pPr marL="3154679" marR="0" indent="-1325879" algn="ctr" defTabSz="1219200" latinLnBrk="0">
        <a:lnSpc>
          <a:spcPct val="100000"/>
        </a:lnSpc>
        <a:spcBef>
          <a:spcPts val="0"/>
        </a:spcBef>
        <a:spcAft>
          <a:spcPts val="0"/>
        </a:spcAft>
        <a:buClr>
          <a:srgbClr val="4F0F87"/>
        </a:buClr>
        <a:buSzPct val="100000"/>
        <a:buFontTx/>
        <a:buChar char="•"/>
        <a:tabLst/>
        <a:defRPr sz="11600" b="0" i="0" u="none" strike="noStrike" cap="none" spc="0" baseline="0">
          <a:solidFill>
            <a:srgbClr val="000000"/>
          </a:solidFill>
          <a:uFillTx/>
          <a:latin typeface="Arial"/>
          <a:ea typeface="Arial"/>
          <a:cs typeface="Arial"/>
          <a:sym typeface="Arial"/>
        </a:defRPr>
      </a:lvl9pPr>
    </p:titleStyle>
    <p:bodyStyle>
      <a:lvl1pPr marL="914400" marR="0" indent="-914400" algn="ctr" defTabSz="1219200" latinLnBrk="0">
        <a:lnSpc>
          <a:spcPct val="100000"/>
        </a:lnSpc>
        <a:spcBef>
          <a:spcPts val="0"/>
        </a:spcBef>
        <a:spcAft>
          <a:spcPts val="0"/>
        </a:spcAft>
        <a:buClr>
          <a:srgbClr val="4F0F87"/>
        </a:buClr>
        <a:buSzTx/>
        <a:buFontTx/>
        <a:buNone/>
        <a:tabLst/>
        <a:defRPr sz="7200" b="1" i="0" u="none" strike="noStrike" cap="none" spc="0" baseline="0">
          <a:solidFill>
            <a:srgbClr val="000000"/>
          </a:solidFill>
          <a:uFillTx/>
          <a:latin typeface="Helvetica Neue"/>
          <a:ea typeface="Helvetica Neue"/>
          <a:cs typeface="Helvetica Neue"/>
          <a:sym typeface="Helvetica Neue"/>
        </a:defRPr>
      </a:lvl1pPr>
      <a:lvl2pPr marL="1012371" marR="0" indent="-783771" algn="ctr" defTabSz="1219200" latinLnBrk="0">
        <a:lnSpc>
          <a:spcPct val="100000"/>
        </a:lnSpc>
        <a:spcBef>
          <a:spcPts val="0"/>
        </a:spcBef>
        <a:spcAft>
          <a:spcPts val="0"/>
        </a:spcAft>
        <a:buClr>
          <a:srgbClr val="4F0F87"/>
        </a:buClr>
        <a:buSzPct val="171000"/>
        <a:buFontTx/>
        <a:buChar char="•"/>
        <a:tabLst/>
        <a:defRPr sz="7200" b="1" i="0" u="none" strike="noStrike" cap="none" spc="0" baseline="0">
          <a:solidFill>
            <a:srgbClr val="000000"/>
          </a:solidFill>
          <a:uFillTx/>
          <a:latin typeface="Helvetica Neue"/>
          <a:ea typeface="Helvetica Neue"/>
          <a:cs typeface="Helvetica Neue"/>
          <a:sym typeface="Helvetica Neue"/>
        </a:defRPr>
      </a:lvl2pPr>
      <a:lvl3pPr marL="1338942" marR="0" indent="-881742" algn="ctr" defTabSz="1219200" latinLnBrk="0">
        <a:lnSpc>
          <a:spcPct val="100000"/>
        </a:lnSpc>
        <a:spcBef>
          <a:spcPts val="0"/>
        </a:spcBef>
        <a:spcAft>
          <a:spcPts val="0"/>
        </a:spcAft>
        <a:buClr>
          <a:srgbClr val="4F0F87"/>
        </a:buClr>
        <a:buSzPct val="171000"/>
        <a:buFontTx/>
        <a:buChar char="•"/>
        <a:tabLst/>
        <a:defRPr sz="7200" b="1" i="0" u="none" strike="noStrike" cap="none" spc="0" baseline="0">
          <a:solidFill>
            <a:srgbClr val="000000"/>
          </a:solidFill>
          <a:uFillTx/>
          <a:latin typeface="Helvetica Neue"/>
          <a:ea typeface="Helvetica Neue"/>
          <a:cs typeface="Helvetica Neue"/>
          <a:sym typeface="Helvetica Neue"/>
        </a:defRPr>
      </a:lvl3pPr>
      <a:lvl4pPr marL="1861457" marR="0" indent="-1175657" algn="ctr" defTabSz="1219200" latinLnBrk="0">
        <a:lnSpc>
          <a:spcPct val="100000"/>
        </a:lnSpc>
        <a:spcBef>
          <a:spcPts val="0"/>
        </a:spcBef>
        <a:spcAft>
          <a:spcPts val="0"/>
        </a:spcAft>
        <a:buClr>
          <a:srgbClr val="4F0F87"/>
        </a:buClr>
        <a:buSzPct val="171000"/>
        <a:buFontTx/>
        <a:buChar char="o"/>
        <a:tabLst/>
        <a:defRPr sz="7200" b="1" i="0" u="none" strike="noStrike" cap="none" spc="0" baseline="0">
          <a:solidFill>
            <a:srgbClr val="000000"/>
          </a:solidFill>
          <a:uFillTx/>
          <a:latin typeface="Helvetica Neue"/>
          <a:ea typeface="Helvetica Neue"/>
          <a:cs typeface="Helvetica Neue"/>
          <a:sym typeface="Helvetica Neue"/>
        </a:defRPr>
      </a:lvl4pPr>
      <a:lvl5pPr marL="2383971" marR="0" indent="-1469571" algn="ctr" defTabSz="1219200" latinLnBrk="0">
        <a:lnSpc>
          <a:spcPct val="100000"/>
        </a:lnSpc>
        <a:spcBef>
          <a:spcPts val="0"/>
        </a:spcBef>
        <a:spcAft>
          <a:spcPts val="0"/>
        </a:spcAft>
        <a:buClr>
          <a:srgbClr val="4F0F87"/>
        </a:buClr>
        <a:buSzPct val="171000"/>
        <a:buFontTx/>
        <a:buChar char="➢"/>
        <a:tabLst/>
        <a:defRPr sz="7200" b="1" i="0" u="none" strike="noStrike" cap="none" spc="0" baseline="0">
          <a:solidFill>
            <a:srgbClr val="000000"/>
          </a:solidFill>
          <a:uFillTx/>
          <a:latin typeface="Helvetica Neue"/>
          <a:ea typeface="Helvetica Neue"/>
          <a:cs typeface="Helvetica Neue"/>
          <a:sym typeface="Helvetica Neue"/>
        </a:defRPr>
      </a:lvl5pPr>
      <a:lvl6pPr marL="1965959" marR="0" indent="-822959" algn="ctr" defTabSz="1219200" latinLnBrk="0">
        <a:lnSpc>
          <a:spcPct val="100000"/>
        </a:lnSpc>
        <a:spcBef>
          <a:spcPts val="0"/>
        </a:spcBef>
        <a:spcAft>
          <a:spcPts val="0"/>
        </a:spcAft>
        <a:buClr>
          <a:srgbClr val="4F0F87"/>
        </a:buClr>
        <a:buSzPct val="171000"/>
        <a:buFontTx/>
        <a:buChar char="•"/>
        <a:tabLst/>
        <a:defRPr sz="7200" b="1" i="0" u="none" strike="noStrike" cap="none" spc="0" baseline="0">
          <a:solidFill>
            <a:srgbClr val="000000"/>
          </a:solidFill>
          <a:uFillTx/>
          <a:latin typeface="Helvetica Neue"/>
          <a:ea typeface="Helvetica Neue"/>
          <a:cs typeface="Helvetica Neue"/>
          <a:sym typeface="Helvetica Neue"/>
        </a:defRPr>
      </a:lvl6pPr>
      <a:lvl7pPr marL="2194559" marR="0" indent="-822959" algn="ctr" defTabSz="1219200" latinLnBrk="0">
        <a:lnSpc>
          <a:spcPct val="100000"/>
        </a:lnSpc>
        <a:spcBef>
          <a:spcPts val="0"/>
        </a:spcBef>
        <a:spcAft>
          <a:spcPts val="0"/>
        </a:spcAft>
        <a:buClr>
          <a:srgbClr val="4F0F87"/>
        </a:buClr>
        <a:buSzPct val="171000"/>
        <a:buFontTx/>
        <a:buChar char="•"/>
        <a:tabLst/>
        <a:defRPr sz="7200" b="1" i="0" u="none" strike="noStrike" cap="none" spc="0" baseline="0">
          <a:solidFill>
            <a:srgbClr val="000000"/>
          </a:solidFill>
          <a:uFillTx/>
          <a:latin typeface="Helvetica Neue"/>
          <a:ea typeface="Helvetica Neue"/>
          <a:cs typeface="Helvetica Neue"/>
          <a:sym typeface="Helvetica Neue"/>
        </a:defRPr>
      </a:lvl7pPr>
      <a:lvl8pPr marL="2423159" marR="0" indent="-822959" algn="ctr" defTabSz="1219200" latinLnBrk="0">
        <a:lnSpc>
          <a:spcPct val="100000"/>
        </a:lnSpc>
        <a:spcBef>
          <a:spcPts val="0"/>
        </a:spcBef>
        <a:spcAft>
          <a:spcPts val="0"/>
        </a:spcAft>
        <a:buClr>
          <a:srgbClr val="4F0F87"/>
        </a:buClr>
        <a:buSzPct val="171000"/>
        <a:buFontTx/>
        <a:buChar char="•"/>
        <a:tabLst/>
        <a:defRPr sz="7200" b="1" i="0" u="none" strike="noStrike" cap="none" spc="0" baseline="0">
          <a:solidFill>
            <a:srgbClr val="000000"/>
          </a:solidFill>
          <a:uFillTx/>
          <a:latin typeface="Helvetica Neue"/>
          <a:ea typeface="Helvetica Neue"/>
          <a:cs typeface="Helvetica Neue"/>
          <a:sym typeface="Helvetica Neue"/>
        </a:defRPr>
      </a:lvl8pPr>
      <a:lvl9pPr marL="2651759" marR="0" indent="-822959" algn="ctr" defTabSz="1219200" latinLnBrk="0">
        <a:lnSpc>
          <a:spcPct val="100000"/>
        </a:lnSpc>
        <a:spcBef>
          <a:spcPts val="0"/>
        </a:spcBef>
        <a:spcAft>
          <a:spcPts val="0"/>
        </a:spcAft>
        <a:buClr>
          <a:srgbClr val="4F0F87"/>
        </a:buClr>
        <a:buSzPct val="171000"/>
        <a:buFontTx/>
        <a:buChar char="•"/>
        <a:tabLst/>
        <a:defRPr sz="7200" b="1" i="0" u="none" strike="noStrike" cap="none" spc="0" baseline="0">
          <a:solidFill>
            <a:srgbClr val="000000"/>
          </a:solidFill>
          <a:uFillTx/>
          <a:latin typeface="Helvetica Neue"/>
          <a:ea typeface="Helvetica Neue"/>
          <a:cs typeface="Helvetica Neue"/>
          <a:sym typeface="Helvetica Neue"/>
        </a:defRPr>
      </a:lvl9pPr>
    </p:bodyStyle>
    <p:otherStyle>
      <a:lvl1pPr marL="0" marR="0" indent="-342900" algn="r" defTabSz="1219200" latinLnBrk="0">
        <a:lnSpc>
          <a:spcPct val="100000"/>
        </a:lnSpc>
        <a:spcBef>
          <a:spcPts val="0"/>
        </a:spcBef>
        <a:spcAft>
          <a:spcPts val="0"/>
        </a:spcAft>
        <a:buClr>
          <a:srgbClr val="4F0F87"/>
        </a:buClr>
        <a:buSzTx/>
        <a:buFontTx/>
        <a:buNone/>
        <a:tabLst/>
        <a:defRPr sz="3200" b="0" i="0" u="none" strike="noStrike" cap="none" spc="0" baseline="0">
          <a:solidFill>
            <a:schemeClr val="tx1"/>
          </a:solidFill>
          <a:uFillTx/>
          <a:latin typeface="+mn-lt"/>
          <a:ea typeface="+mn-ea"/>
          <a:cs typeface="+mn-cs"/>
          <a:sym typeface="Arial"/>
        </a:defRPr>
      </a:lvl1pPr>
      <a:lvl2pPr marL="576942" marR="0" indent="-348342" algn="r" defTabSz="1219200" latinLnBrk="0">
        <a:lnSpc>
          <a:spcPct val="100000"/>
        </a:lnSpc>
        <a:spcBef>
          <a:spcPts val="0"/>
        </a:spcBef>
        <a:spcAft>
          <a:spcPts val="0"/>
        </a:spcAft>
        <a:buClr>
          <a:srgbClr val="4F0F87"/>
        </a:buClr>
        <a:buSzPct val="100000"/>
        <a:buFontTx/>
        <a:buChar char="•"/>
        <a:tabLst/>
        <a:defRPr sz="3200" b="0" i="0" u="none" strike="noStrike" cap="none" spc="0" baseline="0">
          <a:solidFill>
            <a:schemeClr val="tx1"/>
          </a:solidFill>
          <a:uFillTx/>
          <a:latin typeface="+mn-lt"/>
          <a:ea typeface="+mn-ea"/>
          <a:cs typeface="+mn-cs"/>
          <a:sym typeface="Arial"/>
        </a:defRPr>
      </a:lvl2pPr>
      <a:lvl3pPr marL="1306285" marR="0" indent="-391885" algn="r" defTabSz="1219200" latinLnBrk="0">
        <a:lnSpc>
          <a:spcPct val="100000"/>
        </a:lnSpc>
        <a:spcBef>
          <a:spcPts val="0"/>
        </a:spcBef>
        <a:spcAft>
          <a:spcPts val="0"/>
        </a:spcAft>
        <a:buClr>
          <a:srgbClr val="4F0F87"/>
        </a:buClr>
        <a:buSzPct val="100000"/>
        <a:buFontTx/>
        <a:buChar char="•"/>
        <a:tabLst/>
        <a:defRPr sz="3200" b="0" i="0" u="none" strike="noStrike" cap="none" spc="0" baseline="0">
          <a:solidFill>
            <a:schemeClr val="tx1"/>
          </a:solidFill>
          <a:uFillTx/>
          <a:latin typeface="+mn-lt"/>
          <a:ea typeface="+mn-ea"/>
          <a:cs typeface="+mn-cs"/>
          <a:sym typeface="Arial"/>
        </a:defRPr>
      </a:lvl3pPr>
      <a:lvl4pPr marL="1894114" marR="0" indent="-522514" algn="r" defTabSz="1219200" latinLnBrk="0">
        <a:lnSpc>
          <a:spcPct val="100000"/>
        </a:lnSpc>
        <a:spcBef>
          <a:spcPts val="0"/>
        </a:spcBef>
        <a:spcAft>
          <a:spcPts val="0"/>
        </a:spcAft>
        <a:buClr>
          <a:srgbClr val="4F0F87"/>
        </a:buClr>
        <a:buSzPct val="100000"/>
        <a:buFontTx/>
        <a:buChar char="o"/>
        <a:tabLst/>
        <a:defRPr sz="3200" b="0" i="0" u="none" strike="noStrike" cap="none" spc="0" baseline="0">
          <a:solidFill>
            <a:schemeClr val="tx1"/>
          </a:solidFill>
          <a:uFillTx/>
          <a:latin typeface="+mn-lt"/>
          <a:ea typeface="+mn-ea"/>
          <a:cs typeface="+mn-cs"/>
          <a:sym typeface="Arial"/>
        </a:defRPr>
      </a:lvl4pPr>
      <a:lvl5pPr marL="2481942" marR="0" indent="-653142" algn="r" defTabSz="1219200" latinLnBrk="0">
        <a:lnSpc>
          <a:spcPct val="100000"/>
        </a:lnSpc>
        <a:spcBef>
          <a:spcPts val="0"/>
        </a:spcBef>
        <a:spcAft>
          <a:spcPts val="0"/>
        </a:spcAft>
        <a:buClr>
          <a:srgbClr val="4F0F87"/>
        </a:buClr>
        <a:buSzPct val="100000"/>
        <a:buFontTx/>
        <a:buChar char="➢"/>
        <a:tabLst/>
        <a:defRPr sz="3200" b="0" i="0" u="none" strike="noStrike" cap="none" spc="0" baseline="0">
          <a:solidFill>
            <a:schemeClr val="tx1"/>
          </a:solidFill>
          <a:uFillTx/>
          <a:latin typeface="+mn-lt"/>
          <a:ea typeface="+mn-ea"/>
          <a:cs typeface="+mn-cs"/>
          <a:sym typeface="Arial"/>
        </a:defRPr>
      </a:lvl5pPr>
      <a:lvl6pPr marL="2651760" marR="0" indent="-365760" algn="r" defTabSz="1219200" latinLnBrk="0">
        <a:lnSpc>
          <a:spcPct val="100000"/>
        </a:lnSpc>
        <a:spcBef>
          <a:spcPts val="0"/>
        </a:spcBef>
        <a:spcAft>
          <a:spcPts val="0"/>
        </a:spcAft>
        <a:buClr>
          <a:srgbClr val="4F0F87"/>
        </a:buClr>
        <a:buSzPct val="100000"/>
        <a:buFontTx/>
        <a:buChar char="•"/>
        <a:tabLst/>
        <a:defRPr sz="3200" b="0" i="0" u="none" strike="noStrike" cap="none" spc="0" baseline="0">
          <a:solidFill>
            <a:schemeClr val="tx1"/>
          </a:solidFill>
          <a:uFillTx/>
          <a:latin typeface="+mn-lt"/>
          <a:ea typeface="+mn-ea"/>
          <a:cs typeface="+mn-cs"/>
          <a:sym typeface="Arial"/>
        </a:defRPr>
      </a:lvl6pPr>
      <a:lvl7pPr marL="3108960" marR="0" indent="-365760" algn="r" defTabSz="1219200" latinLnBrk="0">
        <a:lnSpc>
          <a:spcPct val="100000"/>
        </a:lnSpc>
        <a:spcBef>
          <a:spcPts val="0"/>
        </a:spcBef>
        <a:spcAft>
          <a:spcPts val="0"/>
        </a:spcAft>
        <a:buClr>
          <a:srgbClr val="4F0F87"/>
        </a:buClr>
        <a:buSzPct val="100000"/>
        <a:buFontTx/>
        <a:buChar char="•"/>
        <a:tabLst/>
        <a:defRPr sz="3200" b="0" i="0" u="none" strike="noStrike" cap="none" spc="0" baseline="0">
          <a:solidFill>
            <a:schemeClr val="tx1"/>
          </a:solidFill>
          <a:uFillTx/>
          <a:latin typeface="+mn-lt"/>
          <a:ea typeface="+mn-ea"/>
          <a:cs typeface="+mn-cs"/>
          <a:sym typeface="Arial"/>
        </a:defRPr>
      </a:lvl7pPr>
      <a:lvl8pPr marL="3566159" marR="0" indent="-365759" algn="r" defTabSz="1219200" latinLnBrk="0">
        <a:lnSpc>
          <a:spcPct val="100000"/>
        </a:lnSpc>
        <a:spcBef>
          <a:spcPts val="0"/>
        </a:spcBef>
        <a:spcAft>
          <a:spcPts val="0"/>
        </a:spcAft>
        <a:buClr>
          <a:srgbClr val="4F0F87"/>
        </a:buClr>
        <a:buSzPct val="100000"/>
        <a:buFontTx/>
        <a:buChar char="•"/>
        <a:tabLst/>
        <a:defRPr sz="3200" b="0" i="0" u="none" strike="noStrike" cap="none" spc="0" baseline="0">
          <a:solidFill>
            <a:schemeClr val="tx1"/>
          </a:solidFill>
          <a:uFillTx/>
          <a:latin typeface="+mn-lt"/>
          <a:ea typeface="+mn-ea"/>
          <a:cs typeface="+mn-cs"/>
          <a:sym typeface="Arial"/>
        </a:defRPr>
      </a:lvl8pPr>
      <a:lvl9pPr marL="4023359" marR="0" indent="-365759" algn="r" defTabSz="1219200" latinLnBrk="0">
        <a:lnSpc>
          <a:spcPct val="100000"/>
        </a:lnSpc>
        <a:spcBef>
          <a:spcPts val="0"/>
        </a:spcBef>
        <a:spcAft>
          <a:spcPts val="0"/>
        </a:spcAft>
        <a:buClr>
          <a:srgbClr val="4F0F87"/>
        </a:buClr>
        <a:buSzPct val="100000"/>
        <a:buFontTx/>
        <a:buChar char="•"/>
        <a:tabLst/>
        <a:defRPr sz="3200" b="0" i="0" u="none" strike="noStrike" cap="none" spc="0" baseline="0">
          <a:solidFill>
            <a:schemeClr val="tx1"/>
          </a:solidFill>
          <a:uFillTx/>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14.jpeg"/></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14.jpeg"/></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2.xml"/><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3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4.xml"/><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3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5.xml"/><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3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6.xml"/><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3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0.xml"/><Relationship Id="rId1" Type="http://schemas.openxmlformats.org/officeDocument/2006/relationships/slideLayout" Target="../slideLayouts/slideLayout3.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4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The Fragmentation of B-trees Under Batched Insertions - PODS 26’"/>
          <p:cNvSpPr txBox="1">
            <a:spLocks noGrp="1"/>
          </p:cNvSpPr>
          <p:nvPr>
            <p:ph type="body" idx="21"/>
          </p:nvPr>
        </p:nvSpPr>
        <p:spPr>
          <a:xfrm>
            <a:off x="1455268" y="3499556"/>
            <a:ext cx="21473465" cy="3063435"/>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pPr marL="0" indent="-342900" defTabSz="825500">
              <a:defRPr sz="9600">
                <a:solidFill>
                  <a:srgbClr val="FFFFFF"/>
                </a:solidFill>
              </a:defRPr>
            </a:pPr>
            <a:r>
              <a:rPr dirty="0"/>
              <a:t>The Fragmentation of B-trees Under </a:t>
            </a:r>
            <a:endParaRPr lang="en-US" dirty="0"/>
          </a:p>
          <a:p>
            <a:pPr marL="0" indent="-342900" defTabSz="825500">
              <a:defRPr sz="9600">
                <a:solidFill>
                  <a:srgbClr val="FFFFFF"/>
                </a:solidFill>
              </a:defRPr>
            </a:pPr>
            <a:r>
              <a:rPr dirty="0"/>
              <a:t>Batched Insertions</a:t>
            </a:r>
            <a:endParaRPr dirty="0">
              <a:solidFill>
                <a:srgbClr val="7A81FF"/>
              </a:solidFill>
            </a:endParaRPr>
          </a:p>
        </p:txBody>
      </p:sp>
      <p:sp>
        <p:nvSpPr>
          <p:cNvPr id="96" name="Michael Bender, Aaron Bernstein, Nairen Ciao, Alex Conway, Martin Farach-Colton, Hanna Komlós, Yarin Shechter, Nicole Wein"/>
          <p:cNvSpPr txBox="1">
            <a:spLocks noGrp="1"/>
          </p:cNvSpPr>
          <p:nvPr>
            <p:ph type="body" idx="22"/>
          </p:nvPr>
        </p:nvSpPr>
        <p:spPr>
          <a:xfrm>
            <a:off x="1048549" y="8177807"/>
            <a:ext cx="22286901" cy="1783508"/>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pPr marL="0" indent="-342900" defTabSz="825500">
              <a:defRPr sz="5400">
                <a:solidFill>
                  <a:srgbClr val="FFFFFF"/>
                </a:solidFill>
              </a:defRPr>
            </a:pPr>
            <a:r>
              <a:rPr dirty="0"/>
              <a:t>Michael Bender, Aaron Bernstein, </a:t>
            </a:r>
            <a:r>
              <a:rPr dirty="0">
                <a:solidFill>
                  <a:schemeClr val="accent1"/>
                </a:solidFill>
              </a:rPr>
              <a:t>Nairen Cao</a:t>
            </a:r>
            <a:r>
              <a:rPr dirty="0"/>
              <a:t>, Alex Conway, </a:t>
            </a:r>
            <a:endParaRPr lang="en-US" dirty="0"/>
          </a:p>
          <a:p>
            <a:pPr marL="0" indent="-342900" defTabSz="825500">
              <a:defRPr sz="5400">
                <a:solidFill>
                  <a:srgbClr val="FFFFFF"/>
                </a:solidFill>
              </a:defRPr>
            </a:pPr>
            <a:r>
              <a:rPr dirty="0"/>
              <a:t>Martin Farach-Colton, Hanna Komlós, </a:t>
            </a:r>
            <a:r>
              <a:rPr dirty="0">
                <a:solidFill>
                  <a:schemeClr val="bg1"/>
                </a:solidFill>
              </a:rPr>
              <a:t>Yarin Shechter, Nicole </a:t>
            </a:r>
            <a:r>
              <a:rPr dirty="0"/>
              <a:t>Wein</a:t>
            </a:r>
          </a:p>
        </p:txBody>
      </p:sp>
      <p:pic>
        <p:nvPicPr>
          <p:cNvPr id="97" name="Picture 4" descr="Picture 4"/>
          <p:cNvPicPr>
            <a:picLocks noChangeAspect="1"/>
          </p:cNvPicPr>
          <p:nvPr/>
        </p:nvPicPr>
        <p:blipFill>
          <a:blip r:embed="rId2"/>
          <a:stretch>
            <a:fillRect/>
          </a:stretch>
        </p:blipFill>
        <p:spPr>
          <a:xfrm>
            <a:off x="3675793" y="11297206"/>
            <a:ext cx="3576226" cy="1317197"/>
          </a:xfrm>
          <a:prstGeom prst="rect">
            <a:avLst/>
          </a:prstGeom>
          <a:ln w="12700">
            <a:miter lim="400000"/>
          </a:ln>
        </p:spPr>
      </p:pic>
      <p:pic>
        <p:nvPicPr>
          <p:cNvPr id="98" name="Picture 4" descr="Picture 4"/>
          <p:cNvPicPr>
            <a:picLocks noChangeAspect="1"/>
          </p:cNvPicPr>
          <p:nvPr/>
        </p:nvPicPr>
        <p:blipFill>
          <a:blip r:embed="rId3"/>
          <a:stretch>
            <a:fillRect/>
          </a:stretch>
        </p:blipFill>
        <p:spPr>
          <a:xfrm>
            <a:off x="17521107" y="10899268"/>
            <a:ext cx="2113073" cy="2113073"/>
          </a:xfrm>
          <a:prstGeom prst="rect">
            <a:avLst/>
          </a:prstGeom>
          <a:ln w="12700">
            <a:miter lim="400000"/>
          </a:ln>
        </p:spPr>
      </p:pic>
      <p:pic>
        <p:nvPicPr>
          <p:cNvPr id="99" name="Picture 6" descr="Picture 6"/>
          <p:cNvPicPr>
            <a:picLocks noChangeAspect="1"/>
          </p:cNvPicPr>
          <p:nvPr/>
        </p:nvPicPr>
        <p:blipFill>
          <a:blip r:embed="rId4"/>
          <a:stretch>
            <a:fillRect/>
          </a:stretch>
        </p:blipFill>
        <p:spPr>
          <a:xfrm>
            <a:off x="13575024" y="10899268"/>
            <a:ext cx="2113073" cy="2113073"/>
          </a:xfrm>
          <a:prstGeom prst="rect">
            <a:avLst/>
          </a:prstGeom>
          <a:ln w="12700">
            <a:miter lim="400000"/>
          </a:ln>
        </p:spPr>
      </p:pic>
      <p:pic>
        <p:nvPicPr>
          <p:cNvPr id="100" name="Picture 1" descr="Picture 1"/>
          <p:cNvPicPr>
            <a:picLocks noChangeAspect="1"/>
          </p:cNvPicPr>
          <p:nvPr/>
        </p:nvPicPr>
        <p:blipFill>
          <a:blip r:embed="rId5"/>
          <a:srcRect r="50752"/>
          <a:stretch>
            <a:fillRect/>
          </a:stretch>
        </p:blipFill>
        <p:spPr>
          <a:xfrm>
            <a:off x="8660676" y="11467251"/>
            <a:ext cx="3081500" cy="977256"/>
          </a:xfrm>
          <a:prstGeom prst="rect">
            <a:avLst/>
          </a:prstGeom>
          <a:ln w="12700">
            <a:miter lim="400000"/>
          </a:ln>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 name="Standard B-tree formulation: All keys stored in leaves.…"/>
          <p:cNvSpPr txBox="1">
            <a:spLocks noGrp="1"/>
          </p:cNvSpPr>
          <p:nvPr>
            <p:ph type="body" sz="quarter" idx="1"/>
          </p:nvPr>
        </p:nvSpPr>
        <p:spPr>
          <a:xfrm>
            <a:off x="586111" y="2303618"/>
            <a:ext cx="22548011" cy="2642706"/>
          </a:xfrm>
          <a:prstGeom prst="rect">
            <a:avLst/>
          </a:prstGeom>
        </p:spPr>
        <p:txBody>
          <a:bodyPr/>
          <a:lstStyle/>
          <a:p>
            <a:pPr lvl="1">
              <a:lnSpc>
                <a:spcPct val="150000"/>
              </a:lnSpc>
              <a:defRPr sz="6000"/>
            </a:pPr>
            <a:r>
              <a:t>Standard B-tree formulation: All keys stored in leaves.</a:t>
            </a:r>
          </a:p>
          <a:p>
            <a:pPr lvl="1">
              <a:lnSpc>
                <a:spcPct val="150000"/>
              </a:lnSpc>
              <a:defRPr sz="6000"/>
            </a:pPr>
            <a:r>
              <a:t>Insertions only: When block is full need to decide on a split.</a:t>
            </a:r>
          </a:p>
        </p:txBody>
      </p:sp>
      <p:sp>
        <p:nvSpPr>
          <p:cNvPr id="180" name="Text Placeholder 4"/>
          <p:cNvSpPr>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lnSpcReduction="10000"/>
          </a:bodyPr>
          <a:lstStyle>
            <a:lvl1pPr marL="795527" indent="-1093850" algn="r" defTabSz="1060704">
              <a:defRPr sz="8352">
                <a:solidFill>
                  <a:srgbClr val="FFFFFF"/>
                </a:solidFill>
              </a:defRPr>
            </a:lvl1pPr>
          </a:lstStyle>
          <a:p>
            <a:r>
              <a:t>Model and Abstraction</a:t>
            </a:r>
          </a:p>
        </p:txBody>
      </p:sp>
      <p:graphicFrame>
        <p:nvGraphicFramePr>
          <p:cNvPr id="181" name="Table 1-1-1"/>
          <p:cNvGraphicFramePr/>
          <p:nvPr/>
        </p:nvGraphicFramePr>
        <p:xfrm>
          <a:off x="12478421" y="7736822"/>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20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21</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23</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24</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25</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182" name="Table 1-1-1-2"/>
          <p:cNvGraphicFramePr/>
          <p:nvPr/>
        </p:nvGraphicFramePr>
        <p:xfrm>
          <a:off x="7870047" y="7724122"/>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8</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12</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19</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183" name="Table 1-1-1-2-1"/>
          <p:cNvGraphicFramePr/>
          <p:nvPr/>
        </p:nvGraphicFramePr>
        <p:xfrm>
          <a:off x="3274374" y="7724122"/>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1</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2</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7</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184" name="Table 1-1-1-3"/>
          <p:cNvGraphicFramePr/>
          <p:nvPr/>
        </p:nvGraphicFramePr>
        <p:xfrm>
          <a:off x="17074094" y="7724122"/>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50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60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70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80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85</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 name="Standard B-tree formulation: All keys stored in leaves.…"/>
          <p:cNvSpPr txBox="1">
            <a:spLocks noGrp="1"/>
          </p:cNvSpPr>
          <p:nvPr>
            <p:ph type="body" sz="quarter" idx="1"/>
          </p:nvPr>
        </p:nvSpPr>
        <p:spPr>
          <a:xfrm>
            <a:off x="586111" y="2303618"/>
            <a:ext cx="22548011" cy="2642706"/>
          </a:xfrm>
          <a:prstGeom prst="rect">
            <a:avLst/>
          </a:prstGeom>
        </p:spPr>
        <p:txBody>
          <a:bodyPr/>
          <a:lstStyle/>
          <a:p>
            <a:pPr lvl="1">
              <a:lnSpc>
                <a:spcPct val="150000"/>
              </a:lnSpc>
              <a:defRPr sz="6000"/>
            </a:pPr>
            <a:r>
              <a:t>Standard B-tree formulation: All keys stored in leaves.</a:t>
            </a:r>
          </a:p>
          <a:p>
            <a:pPr lvl="1">
              <a:lnSpc>
                <a:spcPct val="150000"/>
              </a:lnSpc>
              <a:defRPr sz="6000"/>
            </a:pPr>
            <a:r>
              <a:t>Insertions only: When block is full need to decide on a split.</a:t>
            </a:r>
          </a:p>
        </p:txBody>
      </p:sp>
      <p:sp>
        <p:nvSpPr>
          <p:cNvPr id="189" name="Text Placeholder 4"/>
          <p:cNvSpPr>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lnSpcReduction="10000"/>
          </a:bodyPr>
          <a:lstStyle>
            <a:lvl1pPr marL="795527" indent="-1093850" algn="r" defTabSz="1060704">
              <a:defRPr sz="8352">
                <a:solidFill>
                  <a:srgbClr val="FFFFFF"/>
                </a:solidFill>
              </a:defRPr>
            </a:lvl1pPr>
          </a:lstStyle>
          <a:p>
            <a:r>
              <a:t>Model and Abstraction</a:t>
            </a:r>
          </a:p>
        </p:txBody>
      </p:sp>
      <p:sp>
        <p:nvSpPr>
          <p:cNvPr id="190" name="Connector: Curved 6"/>
          <p:cNvSpPr/>
          <p:nvPr/>
        </p:nvSpPr>
        <p:spPr>
          <a:xfrm rot="16200000" flipH="1">
            <a:off x="4523367" y="6743560"/>
            <a:ext cx="1138044" cy="69279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5400" y="0"/>
                  <a:pt x="10800" y="5400"/>
                  <a:pt x="10800" y="10800"/>
                </a:cubicBezTo>
                <a:cubicBezTo>
                  <a:pt x="10800" y="16200"/>
                  <a:pt x="16200" y="21600"/>
                  <a:pt x="21600" y="21600"/>
                </a:cubicBezTo>
              </a:path>
            </a:pathLst>
          </a:custGeom>
          <a:ln w="38100">
            <a:solidFill>
              <a:srgbClr val="4F81BD"/>
            </a:solidFill>
            <a:tailEnd type="triangle"/>
          </a:ln>
          <a:effectLst>
            <a:outerShdw blurRad="38100" dist="20000" dir="5400000" rotWithShape="0">
              <a:srgbClr val="000000">
                <a:alpha val="38000"/>
              </a:srgbClr>
            </a:outerShdw>
          </a:effectLst>
        </p:spPr>
        <p:txBody>
          <a:bodyPr lIns="45719" rIns="45719" anchor="ctr"/>
          <a:lstStyle/>
          <a:p>
            <a:pPr indent="0" algn="l" defTabSz="457200">
              <a:buClrTx/>
              <a:defRPr sz="1800" b="0">
                <a:latin typeface="Calibri"/>
                <a:ea typeface="Calibri"/>
                <a:cs typeface="Calibri"/>
                <a:sym typeface="Calibri"/>
              </a:defRPr>
            </a:pPr>
            <a:endParaRPr/>
          </a:p>
        </p:txBody>
      </p:sp>
      <p:sp>
        <p:nvSpPr>
          <p:cNvPr id="191" name="Content Placeholder 2"/>
          <p:cNvSpPr txBox="1"/>
          <p:nvPr/>
        </p:nvSpPr>
        <p:spPr>
          <a:xfrm>
            <a:off x="4021918" y="5915185"/>
            <a:ext cx="1769534" cy="55937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fontScale="92500" lnSpcReduction="20000"/>
          </a:bodyPr>
          <a:lstStyle>
            <a:lvl1pPr indent="0" algn="l" defTabSz="457200">
              <a:lnSpc>
                <a:spcPct val="120000"/>
              </a:lnSpc>
              <a:spcBef>
                <a:spcPts val="300"/>
              </a:spcBef>
              <a:buClrTx/>
              <a:defRPr sz="3200">
                <a:solidFill>
                  <a:srgbClr val="282828"/>
                </a:solidFill>
                <a:latin typeface="Calibri"/>
                <a:ea typeface="Calibri"/>
                <a:cs typeface="Calibri"/>
                <a:sym typeface="Calibri"/>
              </a:defRPr>
            </a:lvl1pPr>
          </a:lstStyle>
          <a:p>
            <a:r>
              <a:t>Insert: 63</a:t>
            </a:r>
          </a:p>
        </p:txBody>
      </p:sp>
      <p:sp>
        <p:nvSpPr>
          <p:cNvPr id="192" name="Arrow: Right 20"/>
          <p:cNvSpPr/>
          <p:nvPr/>
        </p:nvSpPr>
        <p:spPr>
          <a:xfrm>
            <a:off x="8655244" y="7788740"/>
            <a:ext cx="1744135" cy="558801"/>
          </a:xfrm>
          <a:prstGeom prst="rightArrow">
            <a:avLst>
              <a:gd name="adj1" fmla="val 50000"/>
              <a:gd name="adj2" fmla="val 27227"/>
            </a:avLst>
          </a:prstGeom>
          <a:gradFill>
            <a:gsLst>
              <a:gs pos="0">
                <a:srgbClr val="3F80CE"/>
              </a:gs>
              <a:gs pos="100000">
                <a:srgbClr val="A2C3FF"/>
              </a:gs>
            </a:gsLst>
            <a:lin ang="16200000"/>
          </a:gradFill>
          <a:ln w="25400">
            <a:solidFill>
              <a:srgbClr val="4A7EBB"/>
            </a:solidFill>
          </a:ln>
          <a:effectLst>
            <a:outerShdw blurRad="38100" dist="23000" dir="5400000" rotWithShape="0">
              <a:srgbClr val="000000">
                <a:alpha val="35000"/>
              </a:srgbClr>
            </a:outerShdw>
          </a:effectLst>
        </p:spPr>
        <p:txBody>
          <a:bodyPr lIns="45719" rIns="45719" anchor="ctr"/>
          <a:lstStyle/>
          <a:p>
            <a:pPr indent="0" defTabSz="457200">
              <a:buClrTx/>
              <a:defRPr sz="1800" b="0">
                <a:solidFill>
                  <a:srgbClr val="FFFFFF"/>
                </a:solidFill>
                <a:latin typeface="Calibri"/>
                <a:ea typeface="Calibri"/>
                <a:cs typeface="Calibri"/>
                <a:sym typeface="Calibri"/>
              </a:defRPr>
            </a:pPr>
            <a:endParaRPr/>
          </a:p>
        </p:txBody>
      </p:sp>
      <p:graphicFrame>
        <p:nvGraphicFramePr>
          <p:cNvPr id="193" name="Table 1-1-1"/>
          <p:cNvGraphicFramePr/>
          <p:nvPr/>
        </p:nvGraphicFramePr>
        <p:xfrm>
          <a:off x="11530154" y="5823474"/>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50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60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63</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70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80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194" name="Table 1-1-1-1"/>
          <p:cNvGraphicFramePr/>
          <p:nvPr/>
        </p:nvGraphicFramePr>
        <p:xfrm>
          <a:off x="11530154" y="6780208"/>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50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60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63</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70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195" name="Table 1-1-1-2"/>
          <p:cNvGraphicFramePr/>
          <p:nvPr>
            <p:extLst>
              <p:ext uri="{D42A27DB-BD31-4B8C-83A1-F6EECF244321}">
                <p14:modId xmlns:p14="http://schemas.microsoft.com/office/powerpoint/2010/main" val="4380870"/>
              </p:ext>
            </p:extLst>
          </p:nvPr>
        </p:nvGraphicFramePr>
        <p:xfrm>
          <a:off x="11530154" y="7765805"/>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50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60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63</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196" name="Table 1-1-1-3"/>
          <p:cNvGraphicFramePr/>
          <p:nvPr/>
        </p:nvGraphicFramePr>
        <p:xfrm>
          <a:off x="11530154" y="8655575"/>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50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60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197" name="Table 1-1-1-4"/>
          <p:cNvGraphicFramePr/>
          <p:nvPr/>
        </p:nvGraphicFramePr>
        <p:xfrm>
          <a:off x="11530154" y="9612309"/>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50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198" name="Table 1-1-1-5"/>
          <p:cNvGraphicFramePr/>
          <p:nvPr/>
        </p:nvGraphicFramePr>
        <p:xfrm>
          <a:off x="16042887" y="9612309"/>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60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63</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70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80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85</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199" name="Table 1-1-1-5-1"/>
          <p:cNvGraphicFramePr/>
          <p:nvPr/>
        </p:nvGraphicFramePr>
        <p:xfrm>
          <a:off x="16042887" y="8655575"/>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63</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70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80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85</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200" name="Table 1-1-1-5-2"/>
          <p:cNvGraphicFramePr/>
          <p:nvPr/>
        </p:nvGraphicFramePr>
        <p:xfrm>
          <a:off x="16042887" y="7724241"/>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70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80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85</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201" name="Table 1-1-1-5-3"/>
          <p:cNvGraphicFramePr/>
          <p:nvPr/>
        </p:nvGraphicFramePr>
        <p:xfrm>
          <a:off x="16042887" y="6780208"/>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80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85</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202" name="Table 1-1-1-5-4"/>
          <p:cNvGraphicFramePr/>
          <p:nvPr/>
        </p:nvGraphicFramePr>
        <p:xfrm>
          <a:off x="16042887" y="5823474"/>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85</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sp>
        <p:nvSpPr>
          <p:cNvPr id="203" name="Content Placeholder 2"/>
          <p:cNvSpPr txBox="1"/>
          <p:nvPr/>
        </p:nvSpPr>
        <p:spPr>
          <a:xfrm>
            <a:off x="10986877" y="5986102"/>
            <a:ext cx="1350893" cy="4175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fontScale="85000" lnSpcReduction="10000"/>
          </a:bodyPr>
          <a:lstStyle>
            <a:lvl1pPr indent="0" algn="l" defTabSz="457200">
              <a:lnSpc>
                <a:spcPct val="120000"/>
              </a:lnSpc>
              <a:spcBef>
                <a:spcPts val="300"/>
              </a:spcBef>
              <a:buClrTx/>
              <a:defRPr sz="2400">
                <a:solidFill>
                  <a:srgbClr val="282828"/>
                </a:solidFill>
                <a:latin typeface="Calibri"/>
                <a:ea typeface="Calibri"/>
                <a:cs typeface="Calibri"/>
                <a:sym typeface="Calibri"/>
              </a:defRPr>
            </a:lvl1pPr>
          </a:lstStyle>
          <a:p>
            <a:r>
              <a:t>(A)</a:t>
            </a:r>
          </a:p>
        </p:txBody>
      </p:sp>
      <p:sp>
        <p:nvSpPr>
          <p:cNvPr id="204" name="Content Placeholder 2"/>
          <p:cNvSpPr txBox="1"/>
          <p:nvPr/>
        </p:nvSpPr>
        <p:spPr>
          <a:xfrm>
            <a:off x="10986877" y="6942836"/>
            <a:ext cx="1350893" cy="4175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fontScale="85000" lnSpcReduction="10000"/>
          </a:bodyPr>
          <a:lstStyle>
            <a:lvl1pPr indent="0" algn="l" defTabSz="457200">
              <a:lnSpc>
                <a:spcPct val="120000"/>
              </a:lnSpc>
              <a:spcBef>
                <a:spcPts val="300"/>
              </a:spcBef>
              <a:buClrTx/>
              <a:defRPr sz="2400">
                <a:solidFill>
                  <a:srgbClr val="282828"/>
                </a:solidFill>
                <a:latin typeface="Calibri"/>
                <a:ea typeface="Calibri"/>
                <a:cs typeface="Calibri"/>
                <a:sym typeface="Calibri"/>
              </a:defRPr>
            </a:lvl1pPr>
          </a:lstStyle>
          <a:p>
            <a:r>
              <a:t>(B)</a:t>
            </a:r>
          </a:p>
        </p:txBody>
      </p:sp>
      <p:sp>
        <p:nvSpPr>
          <p:cNvPr id="205" name="Content Placeholder 2"/>
          <p:cNvSpPr txBox="1"/>
          <p:nvPr/>
        </p:nvSpPr>
        <p:spPr>
          <a:xfrm>
            <a:off x="10986877" y="7872071"/>
            <a:ext cx="1350893" cy="4175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fontScale="85000" lnSpcReduction="10000"/>
          </a:bodyPr>
          <a:lstStyle>
            <a:lvl1pPr indent="0" algn="l" defTabSz="457200">
              <a:lnSpc>
                <a:spcPct val="120000"/>
              </a:lnSpc>
              <a:spcBef>
                <a:spcPts val="300"/>
              </a:spcBef>
              <a:buClrTx/>
              <a:defRPr sz="2400">
                <a:solidFill>
                  <a:srgbClr val="282828"/>
                </a:solidFill>
                <a:latin typeface="Calibri"/>
                <a:ea typeface="Calibri"/>
                <a:cs typeface="Calibri"/>
                <a:sym typeface="Calibri"/>
              </a:defRPr>
            </a:lvl1pPr>
          </a:lstStyle>
          <a:p>
            <a:r>
              <a:t>(C)</a:t>
            </a:r>
          </a:p>
        </p:txBody>
      </p:sp>
      <p:sp>
        <p:nvSpPr>
          <p:cNvPr id="206" name="Content Placeholder 2"/>
          <p:cNvSpPr txBox="1"/>
          <p:nvPr/>
        </p:nvSpPr>
        <p:spPr>
          <a:xfrm>
            <a:off x="10986877" y="8801306"/>
            <a:ext cx="1350893" cy="4175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fontScale="85000" lnSpcReduction="10000"/>
          </a:bodyPr>
          <a:lstStyle>
            <a:lvl1pPr indent="0" algn="l" defTabSz="457200">
              <a:lnSpc>
                <a:spcPct val="120000"/>
              </a:lnSpc>
              <a:spcBef>
                <a:spcPts val="300"/>
              </a:spcBef>
              <a:buClrTx/>
              <a:defRPr sz="2400">
                <a:solidFill>
                  <a:srgbClr val="282828"/>
                </a:solidFill>
                <a:latin typeface="Calibri"/>
                <a:ea typeface="Calibri"/>
                <a:cs typeface="Calibri"/>
                <a:sym typeface="Calibri"/>
              </a:defRPr>
            </a:lvl1pPr>
          </a:lstStyle>
          <a:p>
            <a:r>
              <a:t>(D)</a:t>
            </a:r>
          </a:p>
        </p:txBody>
      </p:sp>
      <p:sp>
        <p:nvSpPr>
          <p:cNvPr id="207" name="Content Placeholder 2"/>
          <p:cNvSpPr txBox="1"/>
          <p:nvPr/>
        </p:nvSpPr>
        <p:spPr>
          <a:xfrm>
            <a:off x="10986877" y="9730541"/>
            <a:ext cx="1350893" cy="4175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fontScale="85000" lnSpcReduction="10000"/>
          </a:bodyPr>
          <a:lstStyle>
            <a:lvl1pPr indent="0" algn="l" defTabSz="457200">
              <a:lnSpc>
                <a:spcPct val="120000"/>
              </a:lnSpc>
              <a:spcBef>
                <a:spcPts val="300"/>
              </a:spcBef>
              <a:buClrTx/>
              <a:defRPr sz="2400">
                <a:solidFill>
                  <a:srgbClr val="282828"/>
                </a:solidFill>
                <a:latin typeface="Calibri"/>
                <a:ea typeface="Calibri"/>
                <a:cs typeface="Calibri"/>
                <a:sym typeface="Calibri"/>
              </a:defRPr>
            </a:lvl1pPr>
          </a:lstStyle>
          <a:p>
            <a:r>
              <a:t>(E)</a:t>
            </a:r>
          </a:p>
        </p:txBody>
      </p:sp>
      <p:graphicFrame>
        <p:nvGraphicFramePr>
          <p:cNvPr id="208" name="Table 1-1-1-3-1"/>
          <p:cNvGraphicFramePr/>
          <p:nvPr/>
        </p:nvGraphicFramePr>
        <p:xfrm>
          <a:off x="3821254" y="7724241"/>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50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60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70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80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85</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 name="Standard B-tree formulation: All keys stored in leaves.…"/>
          <p:cNvSpPr txBox="1">
            <a:spLocks noGrp="1"/>
          </p:cNvSpPr>
          <p:nvPr>
            <p:ph type="body" sz="quarter" idx="1"/>
          </p:nvPr>
        </p:nvSpPr>
        <p:spPr>
          <a:xfrm>
            <a:off x="586111" y="2303618"/>
            <a:ext cx="22548011" cy="2642706"/>
          </a:xfrm>
          <a:prstGeom prst="rect">
            <a:avLst/>
          </a:prstGeom>
        </p:spPr>
        <p:txBody>
          <a:bodyPr/>
          <a:lstStyle/>
          <a:p>
            <a:pPr lvl="1">
              <a:lnSpc>
                <a:spcPct val="150000"/>
              </a:lnSpc>
              <a:defRPr sz="6000"/>
            </a:pPr>
            <a:r>
              <a:t>Standard B-tree formulation: All keys stored in leaves.</a:t>
            </a:r>
          </a:p>
          <a:p>
            <a:pPr lvl="1">
              <a:lnSpc>
                <a:spcPct val="150000"/>
              </a:lnSpc>
              <a:defRPr sz="6000"/>
            </a:pPr>
            <a:r>
              <a:t>Insertions only: When block is full need to decide on a split.</a:t>
            </a:r>
          </a:p>
        </p:txBody>
      </p:sp>
      <p:sp>
        <p:nvSpPr>
          <p:cNvPr id="213" name="Text Placeholder 4"/>
          <p:cNvSpPr>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lnSpcReduction="10000"/>
          </a:bodyPr>
          <a:lstStyle>
            <a:lvl1pPr marL="795527" indent="-1093850" algn="r" defTabSz="1060704">
              <a:defRPr sz="8352">
                <a:solidFill>
                  <a:srgbClr val="FFFFFF"/>
                </a:solidFill>
              </a:defRPr>
            </a:lvl1pPr>
          </a:lstStyle>
          <a:p>
            <a:r>
              <a:t>Model and Abstraction</a:t>
            </a:r>
          </a:p>
        </p:txBody>
      </p:sp>
      <p:sp>
        <p:nvSpPr>
          <p:cNvPr id="214" name="Connector: Curved 6"/>
          <p:cNvSpPr/>
          <p:nvPr/>
        </p:nvSpPr>
        <p:spPr>
          <a:xfrm rot="16200000" flipH="1">
            <a:off x="4523367" y="6743560"/>
            <a:ext cx="1138044" cy="69279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5400" y="0"/>
                  <a:pt x="10800" y="5400"/>
                  <a:pt x="10800" y="10800"/>
                </a:cubicBezTo>
                <a:cubicBezTo>
                  <a:pt x="10800" y="16200"/>
                  <a:pt x="16200" y="21600"/>
                  <a:pt x="21600" y="21600"/>
                </a:cubicBezTo>
              </a:path>
            </a:pathLst>
          </a:custGeom>
          <a:ln w="38100">
            <a:solidFill>
              <a:srgbClr val="4F81BD"/>
            </a:solidFill>
            <a:tailEnd type="triangle"/>
          </a:ln>
          <a:effectLst>
            <a:outerShdw blurRad="38100" dist="20000" dir="5400000" rotWithShape="0">
              <a:srgbClr val="000000">
                <a:alpha val="38000"/>
              </a:srgbClr>
            </a:outerShdw>
          </a:effectLst>
        </p:spPr>
        <p:txBody>
          <a:bodyPr lIns="45719" rIns="45719" anchor="ctr"/>
          <a:lstStyle/>
          <a:p>
            <a:pPr indent="0" algn="l" defTabSz="457200">
              <a:buClrTx/>
              <a:defRPr sz="1800" b="0">
                <a:latin typeface="Calibri"/>
                <a:ea typeface="Calibri"/>
                <a:cs typeface="Calibri"/>
                <a:sym typeface="Calibri"/>
              </a:defRPr>
            </a:pPr>
            <a:endParaRPr/>
          </a:p>
        </p:txBody>
      </p:sp>
      <p:sp>
        <p:nvSpPr>
          <p:cNvPr id="215" name="Content Placeholder 2"/>
          <p:cNvSpPr txBox="1"/>
          <p:nvPr/>
        </p:nvSpPr>
        <p:spPr>
          <a:xfrm>
            <a:off x="4021918" y="5915185"/>
            <a:ext cx="1769534" cy="55937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fontScale="92500" lnSpcReduction="20000"/>
          </a:bodyPr>
          <a:lstStyle>
            <a:lvl1pPr indent="0" algn="l" defTabSz="457200">
              <a:lnSpc>
                <a:spcPct val="120000"/>
              </a:lnSpc>
              <a:spcBef>
                <a:spcPts val="300"/>
              </a:spcBef>
              <a:buClrTx/>
              <a:defRPr sz="3200">
                <a:solidFill>
                  <a:srgbClr val="282828"/>
                </a:solidFill>
                <a:latin typeface="Calibri"/>
                <a:ea typeface="Calibri"/>
                <a:cs typeface="Calibri"/>
                <a:sym typeface="Calibri"/>
              </a:defRPr>
            </a:lvl1pPr>
          </a:lstStyle>
          <a:p>
            <a:r>
              <a:t>Insert: 63</a:t>
            </a:r>
          </a:p>
        </p:txBody>
      </p:sp>
      <p:sp>
        <p:nvSpPr>
          <p:cNvPr id="216" name="Arrow: Right 20"/>
          <p:cNvSpPr/>
          <p:nvPr/>
        </p:nvSpPr>
        <p:spPr>
          <a:xfrm>
            <a:off x="8655244" y="7788740"/>
            <a:ext cx="1744135" cy="558801"/>
          </a:xfrm>
          <a:prstGeom prst="rightArrow">
            <a:avLst>
              <a:gd name="adj1" fmla="val 50000"/>
              <a:gd name="adj2" fmla="val 27227"/>
            </a:avLst>
          </a:prstGeom>
          <a:gradFill>
            <a:gsLst>
              <a:gs pos="0">
                <a:srgbClr val="3F80CE"/>
              </a:gs>
              <a:gs pos="100000">
                <a:srgbClr val="A2C3FF"/>
              </a:gs>
            </a:gsLst>
            <a:lin ang="16200000"/>
          </a:gradFill>
          <a:ln w="25400">
            <a:solidFill>
              <a:srgbClr val="4A7EBB"/>
            </a:solidFill>
          </a:ln>
          <a:effectLst>
            <a:outerShdw blurRad="38100" dist="23000" dir="5400000" rotWithShape="0">
              <a:srgbClr val="000000">
                <a:alpha val="35000"/>
              </a:srgbClr>
            </a:outerShdw>
          </a:effectLst>
        </p:spPr>
        <p:txBody>
          <a:bodyPr lIns="45719" rIns="45719" anchor="ctr"/>
          <a:lstStyle/>
          <a:p>
            <a:pPr indent="0" defTabSz="457200">
              <a:buClrTx/>
              <a:defRPr sz="1800" b="0">
                <a:solidFill>
                  <a:srgbClr val="FFFFFF"/>
                </a:solidFill>
                <a:latin typeface="Calibri"/>
                <a:ea typeface="Calibri"/>
                <a:cs typeface="Calibri"/>
                <a:sym typeface="Calibri"/>
              </a:defRPr>
            </a:pPr>
            <a:endParaRPr/>
          </a:p>
        </p:txBody>
      </p:sp>
      <p:graphicFrame>
        <p:nvGraphicFramePr>
          <p:cNvPr id="217" name="Table 1-1-1"/>
          <p:cNvGraphicFramePr/>
          <p:nvPr/>
        </p:nvGraphicFramePr>
        <p:xfrm>
          <a:off x="11530154" y="5823474"/>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50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60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63</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70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80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218" name="Table 1-1-1-1"/>
          <p:cNvGraphicFramePr/>
          <p:nvPr/>
        </p:nvGraphicFramePr>
        <p:xfrm>
          <a:off x="11530154" y="6780208"/>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50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60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63</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70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219" name="Table 1-1-1-2"/>
          <p:cNvGraphicFramePr/>
          <p:nvPr/>
        </p:nvGraphicFramePr>
        <p:xfrm>
          <a:off x="11530154" y="7724241"/>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50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60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63</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220" name="Table 1-1-1-3"/>
          <p:cNvGraphicFramePr/>
          <p:nvPr/>
        </p:nvGraphicFramePr>
        <p:xfrm>
          <a:off x="11530154" y="8655575"/>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50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60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221" name="Table 1-1-1-4"/>
          <p:cNvGraphicFramePr/>
          <p:nvPr/>
        </p:nvGraphicFramePr>
        <p:xfrm>
          <a:off x="11530154" y="9612309"/>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50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222" name="Table 1-1-1-5"/>
          <p:cNvGraphicFramePr/>
          <p:nvPr/>
        </p:nvGraphicFramePr>
        <p:xfrm>
          <a:off x="16042887" y="9612309"/>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60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63</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70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80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85</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223" name="Table 1-1-1-5-1"/>
          <p:cNvGraphicFramePr/>
          <p:nvPr/>
        </p:nvGraphicFramePr>
        <p:xfrm>
          <a:off x="16042887" y="8655575"/>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63</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70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80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85</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224" name="Table 1-1-1-5-2"/>
          <p:cNvGraphicFramePr/>
          <p:nvPr/>
        </p:nvGraphicFramePr>
        <p:xfrm>
          <a:off x="16042887" y="7724241"/>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70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80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85</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225" name="Table 1-1-1-5-3"/>
          <p:cNvGraphicFramePr/>
          <p:nvPr/>
        </p:nvGraphicFramePr>
        <p:xfrm>
          <a:off x="16042887" y="6780208"/>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80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85</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226" name="Table 1-1-1-5-4"/>
          <p:cNvGraphicFramePr/>
          <p:nvPr/>
        </p:nvGraphicFramePr>
        <p:xfrm>
          <a:off x="16042887" y="5823474"/>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85</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sp>
        <p:nvSpPr>
          <p:cNvPr id="227" name="Content Placeholder 2"/>
          <p:cNvSpPr txBox="1"/>
          <p:nvPr/>
        </p:nvSpPr>
        <p:spPr>
          <a:xfrm>
            <a:off x="10986877" y="5986102"/>
            <a:ext cx="1350893" cy="4175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fontScale="85000" lnSpcReduction="10000"/>
          </a:bodyPr>
          <a:lstStyle>
            <a:lvl1pPr indent="0" algn="l" defTabSz="457200">
              <a:lnSpc>
                <a:spcPct val="120000"/>
              </a:lnSpc>
              <a:spcBef>
                <a:spcPts val="300"/>
              </a:spcBef>
              <a:buClrTx/>
              <a:defRPr sz="2400">
                <a:solidFill>
                  <a:srgbClr val="282828"/>
                </a:solidFill>
                <a:latin typeface="Calibri"/>
                <a:ea typeface="Calibri"/>
                <a:cs typeface="Calibri"/>
                <a:sym typeface="Calibri"/>
              </a:defRPr>
            </a:lvl1pPr>
          </a:lstStyle>
          <a:p>
            <a:r>
              <a:t>(A)</a:t>
            </a:r>
          </a:p>
        </p:txBody>
      </p:sp>
      <p:sp>
        <p:nvSpPr>
          <p:cNvPr id="228" name="Content Placeholder 2"/>
          <p:cNvSpPr txBox="1"/>
          <p:nvPr/>
        </p:nvSpPr>
        <p:spPr>
          <a:xfrm>
            <a:off x="10986877" y="6942836"/>
            <a:ext cx="1350893" cy="4175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fontScale="85000" lnSpcReduction="10000"/>
          </a:bodyPr>
          <a:lstStyle>
            <a:lvl1pPr indent="0" algn="l" defTabSz="457200">
              <a:lnSpc>
                <a:spcPct val="120000"/>
              </a:lnSpc>
              <a:spcBef>
                <a:spcPts val="300"/>
              </a:spcBef>
              <a:buClrTx/>
              <a:defRPr sz="2400">
                <a:solidFill>
                  <a:srgbClr val="282828"/>
                </a:solidFill>
                <a:latin typeface="Calibri"/>
                <a:ea typeface="Calibri"/>
                <a:cs typeface="Calibri"/>
                <a:sym typeface="Calibri"/>
              </a:defRPr>
            </a:lvl1pPr>
          </a:lstStyle>
          <a:p>
            <a:r>
              <a:t>(B)</a:t>
            </a:r>
          </a:p>
        </p:txBody>
      </p:sp>
      <p:sp>
        <p:nvSpPr>
          <p:cNvPr id="229" name="Content Placeholder 2"/>
          <p:cNvSpPr txBox="1"/>
          <p:nvPr/>
        </p:nvSpPr>
        <p:spPr>
          <a:xfrm>
            <a:off x="10986877" y="7872071"/>
            <a:ext cx="1350893" cy="4175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fontScale="85000" lnSpcReduction="10000"/>
          </a:bodyPr>
          <a:lstStyle>
            <a:lvl1pPr indent="0" algn="l" defTabSz="457200">
              <a:lnSpc>
                <a:spcPct val="120000"/>
              </a:lnSpc>
              <a:spcBef>
                <a:spcPts val="300"/>
              </a:spcBef>
              <a:buClrTx/>
              <a:defRPr sz="2400">
                <a:solidFill>
                  <a:srgbClr val="282828"/>
                </a:solidFill>
                <a:latin typeface="Calibri"/>
                <a:ea typeface="Calibri"/>
                <a:cs typeface="Calibri"/>
                <a:sym typeface="Calibri"/>
              </a:defRPr>
            </a:lvl1pPr>
          </a:lstStyle>
          <a:p>
            <a:r>
              <a:t>(C)</a:t>
            </a:r>
          </a:p>
        </p:txBody>
      </p:sp>
      <p:sp>
        <p:nvSpPr>
          <p:cNvPr id="230" name="Content Placeholder 2"/>
          <p:cNvSpPr txBox="1"/>
          <p:nvPr/>
        </p:nvSpPr>
        <p:spPr>
          <a:xfrm>
            <a:off x="10986877" y="8801306"/>
            <a:ext cx="1350893" cy="4175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fontScale="85000" lnSpcReduction="10000"/>
          </a:bodyPr>
          <a:lstStyle>
            <a:lvl1pPr indent="0" algn="l" defTabSz="457200">
              <a:lnSpc>
                <a:spcPct val="120000"/>
              </a:lnSpc>
              <a:spcBef>
                <a:spcPts val="300"/>
              </a:spcBef>
              <a:buClrTx/>
              <a:defRPr sz="2400">
                <a:solidFill>
                  <a:srgbClr val="282828"/>
                </a:solidFill>
                <a:latin typeface="Calibri"/>
                <a:ea typeface="Calibri"/>
                <a:cs typeface="Calibri"/>
                <a:sym typeface="Calibri"/>
              </a:defRPr>
            </a:lvl1pPr>
          </a:lstStyle>
          <a:p>
            <a:r>
              <a:t>(D)</a:t>
            </a:r>
          </a:p>
        </p:txBody>
      </p:sp>
      <p:sp>
        <p:nvSpPr>
          <p:cNvPr id="231" name="Content Placeholder 2"/>
          <p:cNvSpPr txBox="1"/>
          <p:nvPr/>
        </p:nvSpPr>
        <p:spPr>
          <a:xfrm>
            <a:off x="10986877" y="9730541"/>
            <a:ext cx="1350893" cy="4175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fontScale="85000" lnSpcReduction="10000"/>
          </a:bodyPr>
          <a:lstStyle>
            <a:lvl1pPr indent="0" algn="l" defTabSz="457200">
              <a:lnSpc>
                <a:spcPct val="120000"/>
              </a:lnSpc>
              <a:spcBef>
                <a:spcPts val="300"/>
              </a:spcBef>
              <a:buClrTx/>
              <a:defRPr sz="2400">
                <a:solidFill>
                  <a:srgbClr val="282828"/>
                </a:solidFill>
                <a:latin typeface="Calibri"/>
                <a:ea typeface="Calibri"/>
                <a:cs typeface="Calibri"/>
                <a:sym typeface="Calibri"/>
              </a:defRPr>
            </a:lvl1pPr>
          </a:lstStyle>
          <a:p>
            <a:r>
              <a:t>(E)</a:t>
            </a:r>
          </a:p>
        </p:txBody>
      </p:sp>
      <p:graphicFrame>
        <p:nvGraphicFramePr>
          <p:cNvPr id="232" name="Table 1-1-1-3-1"/>
          <p:cNvGraphicFramePr/>
          <p:nvPr/>
        </p:nvGraphicFramePr>
        <p:xfrm>
          <a:off x="3821254" y="7724241"/>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50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60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70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80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85</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233" name="Table 1-1-1-2-1"/>
          <p:cNvGraphicFramePr/>
          <p:nvPr/>
        </p:nvGraphicFramePr>
        <p:xfrm>
          <a:off x="11530154" y="7724241"/>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50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blipFill rotWithShape="1">
                      <a:blip r:embed="rId3"/>
                      <a:srcRect/>
                      <a:tile tx="0" ty="0" sx="100000" sy="100000" flip="none" algn="tl"/>
                    </a:blipFill>
                  </a:tcPr>
                </a:tc>
                <a:tc>
                  <a:txBody>
                    <a:bodyPr/>
                    <a:lstStyle/>
                    <a:p>
                      <a:pPr algn="ctr" defTabSz="914400">
                        <a:defRPr>
                          <a:sym typeface="Helvetica Neue Light"/>
                        </a:defRPr>
                      </a:pPr>
                      <a:r>
                        <a:t>60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blipFill rotWithShape="1">
                      <a:blip r:embed="rId3"/>
                      <a:srcRect/>
                      <a:tile tx="0" ty="0" sx="100000" sy="100000" flip="none" algn="tl"/>
                    </a:blipFill>
                  </a:tcPr>
                </a:tc>
                <a:tc>
                  <a:txBody>
                    <a:bodyPr/>
                    <a:lstStyle/>
                    <a:p>
                      <a:pPr algn="ctr" defTabSz="914400">
                        <a:defRPr>
                          <a:sym typeface="Helvetica Neue Light"/>
                        </a:defRPr>
                      </a:pPr>
                      <a:r>
                        <a:t>63</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blipFill rotWithShape="1">
                      <a:blip r:embed="rId3"/>
                      <a:srcRect/>
                      <a:tile tx="0" ty="0" sx="100000" sy="100000" flip="none" algn="tl"/>
                    </a:blipFill>
                  </a:tcPr>
                </a:tc>
                <a:tc>
                  <a:txBody>
                    <a:bodyPr/>
                    <a:lstStyle/>
                    <a:p>
                      <a:pPr algn="ctr" defTabSz="914400">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blipFill rotWithShape="1">
                      <a:blip r:embed="rId3"/>
                      <a:srcRect/>
                      <a:tile tx="0" ty="0" sx="100000" sy="100000" flip="none" algn="tl"/>
                    </a:blip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blipFill rotWithShape="1">
                      <a:blip r:embed="rId3"/>
                      <a:srcRect/>
                      <a:tile tx="0" ty="0" sx="100000" sy="100000" flip="none" algn="tl"/>
                    </a:blipFill>
                  </a:tcPr>
                </a:tc>
                <a:extLst>
                  <a:ext uri="{0D108BD9-81ED-4DB2-BD59-A6C34878D82A}">
                    <a16:rowId xmlns:a16="http://schemas.microsoft.com/office/drawing/2014/main" val="10000"/>
                  </a:ext>
                </a:extLst>
              </a:tr>
            </a:tbl>
          </a:graphicData>
        </a:graphic>
      </p:graphicFrame>
      <p:graphicFrame>
        <p:nvGraphicFramePr>
          <p:cNvPr id="234" name="Table 1-1-1-5-2-1"/>
          <p:cNvGraphicFramePr/>
          <p:nvPr/>
        </p:nvGraphicFramePr>
        <p:xfrm>
          <a:off x="16042887" y="7724241"/>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70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blipFill rotWithShape="1">
                      <a:blip r:embed="rId3"/>
                      <a:srcRect/>
                      <a:tile tx="0" ty="0" sx="100000" sy="100000" flip="none" algn="tl"/>
                    </a:blipFill>
                  </a:tcPr>
                </a:tc>
                <a:tc>
                  <a:txBody>
                    <a:bodyPr/>
                    <a:lstStyle/>
                    <a:p>
                      <a:pPr algn="ctr" defTabSz="914400">
                        <a:defRPr>
                          <a:sym typeface="Helvetica Neue Light"/>
                        </a:defRPr>
                      </a:pPr>
                      <a:r>
                        <a:t>80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blipFill rotWithShape="1">
                      <a:blip r:embed="rId3"/>
                      <a:srcRect/>
                      <a:tile tx="0" ty="0" sx="100000" sy="100000" flip="none" algn="tl"/>
                    </a:blipFill>
                  </a:tcPr>
                </a:tc>
                <a:tc>
                  <a:txBody>
                    <a:bodyPr/>
                    <a:lstStyle/>
                    <a:p>
                      <a:pPr algn="ctr" defTabSz="914400">
                        <a:defRPr>
                          <a:sym typeface="Helvetica Neue Light"/>
                        </a:defRPr>
                      </a:pPr>
                      <a:r>
                        <a:t>85</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blipFill rotWithShape="1">
                      <a:blip r:embed="rId3"/>
                      <a:srcRect/>
                      <a:tile tx="0" ty="0" sx="100000" sy="100000" flip="none" algn="tl"/>
                    </a:blip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blipFill rotWithShape="1">
                      <a:blip r:embed="rId3"/>
                      <a:srcRect/>
                      <a:tile tx="0" ty="0" sx="100000" sy="100000" flip="none" algn="tl"/>
                    </a:blip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blipFill rotWithShape="1">
                      <a:blip r:embed="rId3"/>
                      <a:srcRect/>
                      <a:tile tx="0" ty="0" sx="100000" sy="100000" flip="none" algn="tl"/>
                    </a:blipFill>
                  </a:tcPr>
                </a:tc>
                <a:extLst>
                  <a:ext uri="{0D108BD9-81ED-4DB2-BD59-A6C34878D82A}">
                    <a16:rowId xmlns:a16="http://schemas.microsoft.com/office/drawing/2014/main" val="10000"/>
                  </a:ext>
                </a:extLst>
              </a:tr>
            </a:tbl>
          </a:graphicData>
        </a:graphic>
      </p:graphicFrame>
      <p:sp>
        <p:nvSpPr>
          <p:cNvPr id="235" name="Content Placeholder 2"/>
          <p:cNvSpPr txBox="1"/>
          <p:nvPr/>
        </p:nvSpPr>
        <p:spPr>
          <a:xfrm>
            <a:off x="20288527" y="7684043"/>
            <a:ext cx="3081664" cy="76819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indent="0" algn="l" defTabSz="457200">
              <a:lnSpc>
                <a:spcPct val="120000"/>
              </a:lnSpc>
              <a:spcBef>
                <a:spcPts val="300"/>
              </a:spcBef>
              <a:buClrTx/>
              <a:defRPr sz="3200">
                <a:solidFill>
                  <a:srgbClr val="282828"/>
                </a:solidFill>
                <a:latin typeface="Calibri"/>
                <a:ea typeface="Calibri"/>
                <a:cs typeface="Calibri"/>
                <a:sym typeface="Calibri"/>
              </a:defRPr>
            </a:lvl1pPr>
          </a:lstStyle>
          <a:p>
            <a:r>
              <a:t>Even splitting</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39" name="[Yao, 1978] - Studies the uniformly random workload:…"/>
              <p:cNvSpPr txBox="1">
                <a:spLocks noGrp="1"/>
              </p:cNvSpPr>
              <p:nvPr>
                <p:ph type="body" idx="1"/>
              </p:nvPr>
            </p:nvSpPr>
            <p:spPr>
              <a:xfrm>
                <a:off x="713111" y="2303618"/>
                <a:ext cx="22548011" cy="10047668"/>
              </a:xfrm>
              <a:prstGeom prst="rect">
                <a:avLst/>
              </a:prstGeom>
            </p:spPr>
            <p:txBody>
              <a:bodyPr/>
              <a:lstStyle/>
              <a:p>
                <a:pPr lvl="1">
                  <a:lnSpc>
                    <a:spcPct val="150000"/>
                  </a:lnSpc>
                  <a:defRPr sz="6000"/>
                </a:pPr>
                <a:r>
                  <a:rPr dirty="0"/>
                  <a:t>[Yao, 1978] - Studies the </a:t>
                </a:r>
                <a:r>
                  <a:rPr i="1" dirty="0"/>
                  <a:t>uniformly random workload</a:t>
                </a:r>
                <a:r>
                  <a:rPr dirty="0"/>
                  <a:t>:</a:t>
                </a:r>
              </a:p>
              <a:p>
                <a:pPr marL="1649185" lvl="2" indent="-734785">
                  <a:lnSpc>
                    <a:spcPct val="150000"/>
                  </a:lnSpc>
                  <a:buChar char="-"/>
                  <a:defRPr sz="6000">
                    <a:solidFill>
                      <a:srgbClr val="4F0F87"/>
                    </a:solidFill>
                  </a:defRPr>
                </a:pPr>
                <a:r>
                  <a:rPr dirty="0"/>
                  <a:t>Let current key set be </a:t>
                </a:r>
                <a14:m>
                  <m:oMath xmlns:m="http://schemas.openxmlformats.org/officeDocument/2006/math">
                    <m:sSub>
                      <m:sSubPr>
                        <m:ctrlPr>
                          <a:rPr sz="7200" i="1">
                            <a:solidFill>
                              <a:srgbClr val="4F0F87"/>
                            </a:solidFill>
                            <a:latin typeface="Cambria Math" panose="02040503050406030204" pitchFamily="18" charset="0"/>
                          </a:rPr>
                        </m:ctrlPr>
                      </m:sSubPr>
                      <m:e>
                        <m:r>
                          <a:rPr sz="7200" i="1">
                            <a:solidFill>
                              <a:srgbClr val="4F0F87"/>
                            </a:solidFill>
                            <a:latin typeface="Cambria Math" panose="02040503050406030204" pitchFamily="18" charset="0"/>
                          </a:rPr>
                          <m:t>𝑘</m:t>
                        </m:r>
                      </m:e>
                      <m:sub>
                        <m:r>
                          <a:rPr sz="7200" i="1">
                            <a:solidFill>
                              <a:srgbClr val="4F0F87"/>
                            </a:solidFill>
                            <a:latin typeface="Cambria Math" panose="02040503050406030204" pitchFamily="18" charset="0"/>
                          </a:rPr>
                          <m:t>1</m:t>
                        </m:r>
                      </m:sub>
                    </m:sSub>
                    <m:r>
                      <a:rPr sz="7200" i="1">
                        <a:solidFill>
                          <a:srgbClr val="4F0F87"/>
                        </a:solidFill>
                        <a:latin typeface="Cambria Math" panose="02040503050406030204" pitchFamily="18" charset="0"/>
                      </a:rPr>
                      <m:t>&lt;...&lt;</m:t>
                    </m:r>
                    <m:sSub>
                      <m:sSubPr>
                        <m:ctrlPr>
                          <a:rPr sz="7200" i="1">
                            <a:solidFill>
                              <a:srgbClr val="4F0F87"/>
                            </a:solidFill>
                            <a:latin typeface="Cambria Math" panose="02040503050406030204" pitchFamily="18" charset="0"/>
                          </a:rPr>
                        </m:ctrlPr>
                      </m:sSubPr>
                      <m:e>
                        <m:r>
                          <a:rPr sz="7200" i="1">
                            <a:solidFill>
                              <a:srgbClr val="4F0F87"/>
                            </a:solidFill>
                            <a:latin typeface="Cambria Math" panose="02040503050406030204" pitchFamily="18" charset="0"/>
                          </a:rPr>
                          <m:t>𝑘</m:t>
                        </m:r>
                      </m:e>
                      <m:sub>
                        <m:r>
                          <a:rPr sz="7200" i="1">
                            <a:solidFill>
                              <a:srgbClr val="4F0F87"/>
                            </a:solidFill>
                            <a:latin typeface="Cambria Math" panose="02040503050406030204" pitchFamily="18" charset="0"/>
                          </a:rPr>
                          <m:t>𝑛</m:t>
                        </m:r>
                      </m:sub>
                    </m:sSub>
                  </m:oMath>
                </a14:m>
                <a:r>
                  <a:rPr dirty="0"/>
                  <a:t>. </a:t>
                </a:r>
              </a:p>
              <a:p>
                <a:pPr marL="1649185" lvl="2" indent="-734785">
                  <a:lnSpc>
                    <a:spcPct val="150000"/>
                  </a:lnSpc>
                  <a:buChar char="-"/>
                  <a:defRPr sz="6000">
                    <a:solidFill>
                      <a:srgbClr val="4F0F87"/>
                    </a:solidFill>
                  </a:defRPr>
                </a:pPr>
                <a:r>
                  <a:rPr dirty="0"/>
                  <a:t>To generate next key:</a:t>
                </a:r>
              </a:p>
              <a:p>
                <a:pPr marL="2351314" lvl="3" indent="-979714">
                  <a:lnSpc>
                    <a:spcPct val="150000"/>
                  </a:lnSpc>
                  <a:buChar char="‣"/>
                  <a:defRPr sz="6000"/>
                </a:pPr>
                <a:r>
                  <a:rPr dirty="0"/>
                  <a:t>Choose random </a:t>
                </a:r>
                <a14:m>
                  <m:oMath xmlns:m="http://schemas.openxmlformats.org/officeDocument/2006/math">
                    <m:r>
                      <a:rPr sz="7200" i="1">
                        <a:solidFill>
                          <a:srgbClr val="4F0F87"/>
                        </a:solidFill>
                        <a:latin typeface="Cambria Math" panose="02040503050406030204" pitchFamily="18" charset="0"/>
                      </a:rPr>
                      <m:t>𝑗</m:t>
                    </m:r>
                    <m:r>
                      <a:rPr sz="7200" i="1">
                        <a:solidFill>
                          <a:srgbClr val="4F0F87"/>
                        </a:solidFill>
                        <a:latin typeface="Cambria Math" panose="02040503050406030204" pitchFamily="18" charset="0"/>
                      </a:rPr>
                      <m:t>∈[</m:t>
                    </m:r>
                    <m:r>
                      <a:rPr sz="7200" i="1">
                        <a:solidFill>
                          <a:srgbClr val="4F0F87"/>
                        </a:solidFill>
                        <a:latin typeface="Cambria Math" panose="02040503050406030204" pitchFamily="18" charset="0"/>
                      </a:rPr>
                      <m:t>𝑛</m:t>
                    </m:r>
                    <m:r>
                      <a:rPr sz="7200" i="1">
                        <a:solidFill>
                          <a:srgbClr val="4F0F87"/>
                        </a:solidFill>
                        <a:latin typeface="Cambria Math" panose="02040503050406030204" pitchFamily="18" charset="0"/>
                      </a:rPr>
                      <m:t>]</m:t>
                    </m:r>
                  </m:oMath>
                </a14:m>
                <a:r>
                  <a:rPr dirty="0"/>
                  <a:t>.</a:t>
                </a:r>
              </a:p>
              <a:p>
                <a:pPr marL="2351314" lvl="3" indent="-979714">
                  <a:lnSpc>
                    <a:spcPct val="150000"/>
                  </a:lnSpc>
                  <a:buChar char="‣"/>
                  <a:defRPr sz="6000"/>
                </a:pPr>
                <a:r>
                  <a:rPr dirty="0"/>
                  <a:t>Insert key between </a:t>
                </a:r>
                <a14:m>
                  <m:oMath xmlns:m="http://schemas.openxmlformats.org/officeDocument/2006/math">
                    <m:sSub>
                      <m:sSubPr>
                        <m:ctrlPr>
                          <a:rPr sz="7200" i="1">
                            <a:solidFill>
                              <a:srgbClr val="4F0F87"/>
                            </a:solidFill>
                            <a:latin typeface="Cambria Math" panose="02040503050406030204" pitchFamily="18" charset="0"/>
                          </a:rPr>
                        </m:ctrlPr>
                      </m:sSubPr>
                      <m:e>
                        <m:r>
                          <a:rPr sz="7200" i="1">
                            <a:solidFill>
                              <a:srgbClr val="4F0F87"/>
                            </a:solidFill>
                            <a:latin typeface="Cambria Math" panose="02040503050406030204" pitchFamily="18" charset="0"/>
                          </a:rPr>
                          <m:t>𝑘</m:t>
                        </m:r>
                      </m:e>
                      <m:sub>
                        <m:r>
                          <a:rPr sz="7200" i="1">
                            <a:solidFill>
                              <a:srgbClr val="4F0F87"/>
                            </a:solidFill>
                            <a:latin typeface="Cambria Math" panose="02040503050406030204" pitchFamily="18" charset="0"/>
                          </a:rPr>
                          <m:t>𝑗</m:t>
                        </m:r>
                      </m:sub>
                    </m:sSub>
                  </m:oMath>
                </a14:m>
                <a:r>
                  <a:rPr dirty="0"/>
                  <a:t> and </a:t>
                </a:r>
                <a14:m>
                  <m:oMath xmlns:m="http://schemas.openxmlformats.org/officeDocument/2006/math">
                    <m:sSub>
                      <m:sSubPr>
                        <m:ctrlPr>
                          <a:rPr sz="7200" i="1">
                            <a:solidFill>
                              <a:srgbClr val="4F0F87"/>
                            </a:solidFill>
                            <a:latin typeface="Cambria Math" panose="02040503050406030204" pitchFamily="18" charset="0"/>
                          </a:rPr>
                        </m:ctrlPr>
                      </m:sSubPr>
                      <m:e>
                        <m:r>
                          <a:rPr sz="7200" i="1">
                            <a:solidFill>
                              <a:srgbClr val="4F0F87"/>
                            </a:solidFill>
                            <a:latin typeface="Cambria Math" panose="02040503050406030204" pitchFamily="18" charset="0"/>
                          </a:rPr>
                          <m:t>𝑘</m:t>
                        </m:r>
                      </m:e>
                      <m:sub>
                        <m:r>
                          <a:rPr sz="7200" i="1">
                            <a:solidFill>
                              <a:srgbClr val="4F0F87"/>
                            </a:solidFill>
                            <a:latin typeface="Cambria Math" panose="02040503050406030204" pitchFamily="18" charset="0"/>
                          </a:rPr>
                          <m:t>𝑗</m:t>
                        </m:r>
                        <m:r>
                          <a:rPr sz="7200" i="1">
                            <a:solidFill>
                              <a:srgbClr val="4F0F87"/>
                            </a:solidFill>
                            <a:latin typeface="Cambria Math" panose="02040503050406030204" pitchFamily="18" charset="0"/>
                          </a:rPr>
                          <m:t>+1</m:t>
                        </m:r>
                      </m:sub>
                    </m:sSub>
                  </m:oMath>
                </a14:m>
                <a:r>
                  <a:rPr dirty="0"/>
                  <a:t>, i.e., </a:t>
                </a:r>
                <a14:m>
                  <m:oMath xmlns:m="http://schemas.openxmlformats.org/officeDocument/2006/math">
                    <m:sSub>
                      <m:sSubPr>
                        <m:ctrlPr>
                          <a:rPr sz="7200" i="1">
                            <a:solidFill>
                              <a:srgbClr val="4F0F87"/>
                            </a:solidFill>
                            <a:latin typeface="Cambria Math" panose="02040503050406030204" pitchFamily="18" charset="0"/>
                          </a:rPr>
                        </m:ctrlPr>
                      </m:sSubPr>
                      <m:e>
                        <m:r>
                          <a:rPr sz="7200" i="1">
                            <a:solidFill>
                              <a:srgbClr val="4F0F87"/>
                            </a:solidFill>
                            <a:latin typeface="Cambria Math" panose="02040503050406030204" pitchFamily="18" charset="0"/>
                          </a:rPr>
                          <m:t>𝑘</m:t>
                        </m:r>
                      </m:e>
                      <m:sub>
                        <m:r>
                          <a:rPr sz="7200" i="1">
                            <a:solidFill>
                              <a:srgbClr val="4F0F87"/>
                            </a:solidFill>
                            <a:latin typeface="Cambria Math" panose="02040503050406030204" pitchFamily="18" charset="0"/>
                          </a:rPr>
                          <m:t>𝑗</m:t>
                        </m:r>
                      </m:sub>
                    </m:sSub>
                    <m:r>
                      <a:rPr sz="7200" i="1">
                        <a:solidFill>
                          <a:srgbClr val="4F0F87"/>
                        </a:solidFill>
                        <a:latin typeface="Cambria Math" panose="02040503050406030204" pitchFamily="18" charset="0"/>
                      </a:rPr>
                      <m:t>&lt;</m:t>
                    </m:r>
                    <m:sSup>
                      <m:sSupPr>
                        <m:ctrlPr>
                          <a:rPr sz="7200" i="1">
                            <a:solidFill>
                              <a:srgbClr val="4F0F87"/>
                            </a:solidFill>
                            <a:latin typeface="Cambria Math" panose="02040503050406030204" pitchFamily="18" charset="0"/>
                          </a:rPr>
                        </m:ctrlPr>
                      </m:sSupPr>
                      <m:e>
                        <m:r>
                          <a:rPr sz="7200" i="1">
                            <a:solidFill>
                              <a:srgbClr val="4F0F87"/>
                            </a:solidFill>
                            <a:latin typeface="Cambria Math" panose="02040503050406030204" pitchFamily="18" charset="0"/>
                          </a:rPr>
                          <m:t>𝑘</m:t>
                        </m:r>
                      </m:e>
                      <m:sup>
                        <m:r>
                          <a:rPr sz="7200" i="1">
                            <a:solidFill>
                              <a:srgbClr val="4F0F87"/>
                            </a:solidFill>
                            <a:latin typeface="Cambria Math" panose="02040503050406030204" pitchFamily="18" charset="0"/>
                          </a:rPr>
                          <m:t>′</m:t>
                        </m:r>
                      </m:sup>
                    </m:sSup>
                    <m:r>
                      <a:rPr sz="7200" i="1">
                        <a:solidFill>
                          <a:srgbClr val="4F0F87"/>
                        </a:solidFill>
                        <a:latin typeface="Cambria Math" panose="02040503050406030204" pitchFamily="18" charset="0"/>
                      </a:rPr>
                      <m:t>&lt;</m:t>
                    </m:r>
                    <m:sSub>
                      <m:sSubPr>
                        <m:ctrlPr>
                          <a:rPr sz="7200" i="1">
                            <a:solidFill>
                              <a:srgbClr val="4F0F87"/>
                            </a:solidFill>
                            <a:latin typeface="Cambria Math" panose="02040503050406030204" pitchFamily="18" charset="0"/>
                          </a:rPr>
                        </m:ctrlPr>
                      </m:sSubPr>
                      <m:e>
                        <m:r>
                          <a:rPr sz="7200" i="1">
                            <a:solidFill>
                              <a:srgbClr val="4F0F87"/>
                            </a:solidFill>
                            <a:latin typeface="Cambria Math" panose="02040503050406030204" pitchFamily="18" charset="0"/>
                          </a:rPr>
                          <m:t>𝑘</m:t>
                        </m:r>
                      </m:e>
                      <m:sub>
                        <m:r>
                          <a:rPr sz="7200" i="1">
                            <a:solidFill>
                              <a:srgbClr val="4F0F87"/>
                            </a:solidFill>
                            <a:latin typeface="Cambria Math" panose="02040503050406030204" pitchFamily="18" charset="0"/>
                          </a:rPr>
                          <m:t>𝑗</m:t>
                        </m:r>
                        <m:r>
                          <a:rPr sz="7200" i="1">
                            <a:solidFill>
                              <a:srgbClr val="4F0F87"/>
                            </a:solidFill>
                            <a:latin typeface="Cambria Math" panose="02040503050406030204" pitchFamily="18" charset="0"/>
                          </a:rPr>
                          <m:t>+1</m:t>
                        </m:r>
                      </m:sub>
                    </m:sSub>
                  </m:oMath>
                </a14:m>
                <a:r>
                  <a:rPr dirty="0"/>
                  <a:t>.</a:t>
                </a:r>
              </a:p>
            </p:txBody>
          </p:sp>
        </mc:Choice>
        <mc:Fallback xmlns="">
          <p:sp>
            <p:nvSpPr>
              <p:cNvPr id="239" name="[Yao, 1978] - Studies the uniformly random workload:…"/>
              <p:cNvSpPr txBox="1">
                <a:spLocks noGrp="1" noRot="1" noChangeAspect="1" noMove="1" noResize="1" noEditPoints="1" noAdjustHandles="1" noChangeArrowheads="1" noChangeShapeType="1" noTextEdit="1"/>
              </p:cNvSpPr>
              <p:nvPr>
                <p:ph type="body" idx="1"/>
              </p:nvPr>
            </p:nvSpPr>
            <p:spPr>
              <a:xfrm>
                <a:off x="713111" y="2303618"/>
                <a:ext cx="22548011" cy="10047668"/>
              </a:xfrm>
              <a:prstGeom prst="rect">
                <a:avLst/>
              </a:prstGeom>
              <a:blipFill>
                <a:blip r:embed="rId3"/>
                <a:stretch>
                  <a:fillRect l="-865"/>
                </a:stretch>
              </a:blipFill>
            </p:spPr>
            <p:txBody>
              <a:bodyPr/>
              <a:lstStyle/>
              <a:p>
                <a:r>
                  <a:rPr lang="zh-CN" altLang="en-US">
                    <a:noFill/>
                  </a:rPr>
                  <a:t> </a:t>
                </a:r>
              </a:p>
            </p:txBody>
          </p:sp>
        </mc:Fallback>
      </mc:AlternateContent>
      <p:sp>
        <p:nvSpPr>
          <p:cNvPr id="240" name="Text Placeholder 4"/>
          <p:cNvSpPr>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lnSpcReduction="10000"/>
          </a:bodyPr>
          <a:lstStyle>
            <a:lvl1pPr marL="795527" indent="-1093850" algn="r" defTabSz="1060704">
              <a:defRPr sz="8352">
                <a:solidFill>
                  <a:srgbClr val="FFFFFF"/>
                </a:solidFill>
              </a:defRPr>
            </a:lvl1pPr>
          </a:lstStyle>
          <a:p>
            <a:r>
              <a:t>Previous Works</a:t>
            </a: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 name="[Yao, 1978] - Studies the uniformly random workload."/>
          <p:cNvSpPr txBox="1">
            <a:spLocks noGrp="1"/>
          </p:cNvSpPr>
          <p:nvPr>
            <p:ph type="body" sz="quarter" idx="1"/>
          </p:nvPr>
        </p:nvSpPr>
        <p:spPr>
          <a:xfrm>
            <a:off x="713111" y="2303618"/>
            <a:ext cx="22548011" cy="2230343"/>
          </a:xfrm>
          <a:prstGeom prst="rect">
            <a:avLst/>
          </a:prstGeom>
        </p:spPr>
        <p:txBody>
          <a:bodyPr/>
          <a:lstStyle/>
          <a:p>
            <a:pPr lvl="1">
              <a:lnSpc>
                <a:spcPct val="150000"/>
              </a:lnSpc>
              <a:defRPr sz="6000"/>
            </a:pPr>
            <a:r>
              <a:t>[Yao, 1978] - Studies the </a:t>
            </a:r>
            <a:r>
              <a:rPr i="1"/>
              <a:t>uniformly random workload</a:t>
            </a:r>
            <a:r>
              <a:t>.</a:t>
            </a:r>
          </a:p>
        </p:txBody>
      </p:sp>
      <p:sp>
        <p:nvSpPr>
          <p:cNvPr id="245" name="Text Placeholder 4"/>
          <p:cNvSpPr>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740663" indent="-1018413" algn="r" defTabSz="987552">
              <a:defRPr sz="7776">
                <a:solidFill>
                  <a:srgbClr val="FFFFFF"/>
                </a:solidFill>
              </a:defRPr>
            </a:lvl1pPr>
          </a:lstStyle>
          <a:p>
            <a:r>
              <a:t>Uniformly Random Workload - Example</a:t>
            </a:r>
          </a:p>
        </p:txBody>
      </p:sp>
      <p:graphicFrame>
        <p:nvGraphicFramePr>
          <p:cNvPr id="246" name="Table 1-1-1"/>
          <p:cNvGraphicFramePr/>
          <p:nvPr>
            <p:extLst>
              <p:ext uri="{D42A27DB-BD31-4B8C-83A1-F6EECF244321}">
                <p14:modId xmlns:p14="http://schemas.microsoft.com/office/powerpoint/2010/main" val="3330456646"/>
              </p:ext>
            </p:extLst>
          </p:nvPr>
        </p:nvGraphicFramePr>
        <p:xfrm>
          <a:off x="10177409" y="6216287"/>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rPr lang="en-US" dirty="0"/>
                        <a:t>18</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rPr lang="en-US" dirty="0"/>
                        <a:t>23</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rPr dirty="0"/>
                        <a:t>2</a:t>
                      </a:r>
                      <a:r>
                        <a:rPr lang="en-US" dirty="0"/>
                        <a:t>5</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rPr lang="en-US" dirty="0"/>
                        <a:t>30</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247" name="Table 1-1-1-2"/>
          <p:cNvGraphicFramePr/>
          <p:nvPr>
            <p:extLst>
              <p:ext uri="{D42A27DB-BD31-4B8C-83A1-F6EECF244321}">
                <p14:modId xmlns:p14="http://schemas.microsoft.com/office/powerpoint/2010/main" val="3934745017"/>
              </p:ext>
            </p:extLst>
          </p:nvPr>
        </p:nvGraphicFramePr>
        <p:xfrm>
          <a:off x="5607555" y="6203587"/>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8</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rPr dirty="0"/>
                        <a:t>12</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rPr dirty="0"/>
                        <a:t>1</a:t>
                      </a:r>
                      <a:r>
                        <a:rPr lang="en-US" dirty="0"/>
                        <a:t>5</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248" name="Table 1-1-1-2-1"/>
          <p:cNvGraphicFramePr/>
          <p:nvPr/>
        </p:nvGraphicFramePr>
        <p:xfrm>
          <a:off x="967157" y="6203587"/>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1</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2</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7</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250" name="Table 1-1-1-1"/>
          <p:cNvGraphicFramePr/>
          <p:nvPr>
            <p:extLst>
              <p:ext uri="{D42A27DB-BD31-4B8C-83A1-F6EECF244321}">
                <p14:modId xmlns:p14="http://schemas.microsoft.com/office/powerpoint/2010/main" val="2578924315"/>
              </p:ext>
            </p:extLst>
          </p:nvPr>
        </p:nvGraphicFramePr>
        <p:xfrm>
          <a:off x="14776184" y="6203587"/>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rPr lang="en-US" dirty="0"/>
                        <a:t>37</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rPr lang="en-US" dirty="0"/>
                        <a:t>41</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sp>
        <p:nvSpPr>
          <p:cNvPr id="252" name="Key set:"/>
          <p:cNvSpPr txBox="1"/>
          <p:nvPr/>
        </p:nvSpPr>
        <p:spPr>
          <a:xfrm>
            <a:off x="5635735" y="8730204"/>
            <a:ext cx="1575055" cy="5604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r>
              <a:t>Key set:</a:t>
            </a:r>
          </a:p>
        </p:txBody>
      </p:sp>
      <p:graphicFrame>
        <p:nvGraphicFramePr>
          <p:cNvPr id="3" name="Table 1-1-1-2-1-1">
            <a:extLst>
              <a:ext uri="{FF2B5EF4-FFF2-40B4-BE49-F238E27FC236}">
                <a16:creationId xmlns:a16="http://schemas.microsoft.com/office/drawing/2014/main" id="{789ED300-4507-84C9-8CB9-F05F9A5265BA}"/>
              </a:ext>
            </a:extLst>
          </p:cNvPr>
          <p:cNvGraphicFramePr/>
          <p:nvPr>
            <p:extLst>
              <p:ext uri="{D42A27DB-BD31-4B8C-83A1-F6EECF244321}">
                <p14:modId xmlns:p14="http://schemas.microsoft.com/office/powerpoint/2010/main" val="4137992105"/>
              </p:ext>
            </p:extLst>
          </p:nvPr>
        </p:nvGraphicFramePr>
        <p:xfrm>
          <a:off x="7536060" y="8639033"/>
          <a:ext cx="9224472" cy="651621"/>
        </p:xfrm>
        <a:graphic>
          <a:graphicData uri="http://schemas.openxmlformats.org/drawingml/2006/table">
            <a:tbl>
              <a:tblPr>
                <a:tableStyleId>{EEE7283C-3CF3-47DC-8721-378D4A62B228}</a:tableStyleId>
              </a:tblPr>
              <a:tblGrid>
                <a:gridCol w="768706">
                  <a:extLst>
                    <a:ext uri="{9D8B030D-6E8A-4147-A177-3AD203B41FA5}">
                      <a16:colId xmlns:a16="http://schemas.microsoft.com/office/drawing/2014/main" val="20000"/>
                    </a:ext>
                  </a:extLst>
                </a:gridCol>
                <a:gridCol w="768706">
                  <a:extLst>
                    <a:ext uri="{9D8B030D-6E8A-4147-A177-3AD203B41FA5}">
                      <a16:colId xmlns:a16="http://schemas.microsoft.com/office/drawing/2014/main" val="20001"/>
                    </a:ext>
                  </a:extLst>
                </a:gridCol>
                <a:gridCol w="768706">
                  <a:extLst>
                    <a:ext uri="{9D8B030D-6E8A-4147-A177-3AD203B41FA5}">
                      <a16:colId xmlns:a16="http://schemas.microsoft.com/office/drawing/2014/main" val="20002"/>
                    </a:ext>
                  </a:extLst>
                </a:gridCol>
                <a:gridCol w="768706">
                  <a:extLst>
                    <a:ext uri="{9D8B030D-6E8A-4147-A177-3AD203B41FA5}">
                      <a16:colId xmlns:a16="http://schemas.microsoft.com/office/drawing/2014/main" val="20003"/>
                    </a:ext>
                  </a:extLst>
                </a:gridCol>
                <a:gridCol w="768706">
                  <a:extLst>
                    <a:ext uri="{9D8B030D-6E8A-4147-A177-3AD203B41FA5}">
                      <a16:colId xmlns:a16="http://schemas.microsoft.com/office/drawing/2014/main" val="20004"/>
                    </a:ext>
                  </a:extLst>
                </a:gridCol>
                <a:gridCol w="768706">
                  <a:extLst>
                    <a:ext uri="{9D8B030D-6E8A-4147-A177-3AD203B41FA5}">
                      <a16:colId xmlns:a16="http://schemas.microsoft.com/office/drawing/2014/main" val="20005"/>
                    </a:ext>
                  </a:extLst>
                </a:gridCol>
                <a:gridCol w="768706">
                  <a:extLst>
                    <a:ext uri="{9D8B030D-6E8A-4147-A177-3AD203B41FA5}">
                      <a16:colId xmlns:a16="http://schemas.microsoft.com/office/drawing/2014/main" val="20006"/>
                    </a:ext>
                  </a:extLst>
                </a:gridCol>
                <a:gridCol w="768706">
                  <a:extLst>
                    <a:ext uri="{9D8B030D-6E8A-4147-A177-3AD203B41FA5}">
                      <a16:colId xmlns:a16="http://schemas.microsoft.com/office/drawing/2014/main" val="20007"/>
                    </a:ext>
                  </a:extLst>
                </a:gridCol>
                <a:gridCol w="768706">
                  <a:extLst>
                    <a:ext uri="{9D8B030D-6E8A-4147-A177-3AD203B41FA5}">
                      <a16:colId xmlns:a16="http://schemas.microsoft.com/office/drawing/2014/main" val="20008"/>
                    </a:ext>
                  </a:extLst>
                </a:gridCol>
                <a:gridCol w="768706">
                  <a:extLst>
                    <a:ext uri="{9D8B030D-6E8A-4147-A177-3AD203B41FA5}">
                      <a16:colId xmlns:a16="http://schemas.microsoft.com/office/drawing/2014/main" val="20009"/>
                    </a:ext>
                  </a:extLst>
                </a:gridCol>
                <a:gridCol w="768706">
                  <a:extLst>
                    <a:ext uri="{9D8B030D-6E8A-4147-A177-3AD203B41FA5}">
                      <a16:colId xmlns:a16="http://schemas.microsoft.com/office/drawing/2014/main" val="20010"/>
                    </a:ext>
                  </a:extLst>
                </a:gridCol>
                <a:gridCol w="768706">
                  <a:extLst>
                    <a:ext uri="{9D8B030D-6E8A-4147-A177-3AD203B41FA5}">
                      <a16:colId xmlns:a16="http://schemas.microsoft.com/office/drawing/2014/main" val="20011"/>
                    </a:ext>
                  </a:extLst>
                </a:gridCol>
              </a:tblGrid>
              <a:tr h="651621">
                <a:tc>
                  <a:txBody>
                    <a:bodyPr/>
                    <a:lstStyle/>
                    <a:p>
                      <a:pPr algn="ctr" defTabSz="914400">
                        <a:defRPr>
                          <a:sym typeface="Helvetica Neue Light"/>
                        </a:defRPr>
                      </a:pPr>
                      <a:r>
                        <a:t>1</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7</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8</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rPr dirty="0"/>
                        <a:t>12</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rPr dirty="0"/>
                        <a:t>1</a:t>
                      </a:r>
                      <a:r>
                        <a:rPr lang="en-US" dirty="0"/>
                        <a:t>5</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rPr lang="en-US" dirty="0"/>
                        <a:t>18</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rPr dirty="0"/>
                        <a:t>2</a:t>
                      </a:r>
                      <a:r>
                        <a:rPr lang="en-US" dirty="0"/>
                        <a:t>3</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rPr dirty="0"/>
                        <a:t>2</a:t>
                      </a:r>
                      <a:r>
                        <a:rPr lang="en-US" dirty="0"/>
                        <a:t>5</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rPr lang="en-US" dirty="0"/>
                        <a:t>30</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rPr lang="en-US" dirty="0"/>
                        <a:t>37</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rPr lang="en-US" dirty="0"/>
                        <a:t>41</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extLst>
                  <a:ext uri="{0D108BD9-81ED-4DB2-BD59-A6C34878D82A}">
                    <a16:rowId xmlns:a16="http://schemas.microsoft.com/office/drawing/2014/main" val="10000"/>
                  </a:ext>
                </a:extLst>
              </a:tr>
            </a:tbl>
          </a:graphicData>
        </a:graphic>
      </p:graphicFrame>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F3B8F7-FF1B-A7E3-3DFD-AD03E7479834}"/>
            </a:ext>
          </a:extLst>
        </p:cNvPr>
        <p:cNvGrpSpPr/>
        <p:nvPr/>
      </p:nvGrpSpPr>
      <p:grpSpPr>
        <a:xfrm>
          <a:off x="0" y="0"/>
          <a:ext cx="0" cy="0"/>
          <a:chOff x="0" y="0"/>
          <a:chExt cx="0" cy="0"/>
        </a:xfrm>
      </p:grpSpPr>
      <p:sp>
        <p:nvSpPr>
          <p:cNvPr id="244" name="[Yao, 1978] - Studies the uniformly random workload.">
            <a:extLst>
              <a:ext uri="{FF2B5EF4-FFF2-40B4-BE49-F238E27FC236}">
                <a16:creationId xmlns:a16="http://schemas.microsoft.com/office/drawing/2014/main" id="{78E5C78E-B323-73B6-90C7-B160D14BD90A}"/>
              </a:ext>
            </a:extLst>
          </p:cNvPr>
          <p:cNvSpPr txBox="1">
            <a:spLocks noGrp="1"/>
          </p:cNvSpPr>
          <p:nvPr>
            <p:ph type="body" sz="quarter" idx="1"/>
          </p:nvPr>
        </p:nvSpPr>
        <p:spPr>
          <a:xfrm>
            <a:off x="713111" y="2303618"/>
            <a:ext cx="22548011" cy="2230343"/>
          </a:xfrm>
          <a:prstGeom prst="rect">
            <a:avLst/>
          </a:prstGeom>
        </p:spPr>
        <p:txBody>
          <a:bodyPr/>
          <a:lstStyle/>
          <a:p>
            <a:pPr lvl="1">
              <a:lnSpc>
                <a:spcPct val="150000"/>
              </a:lnSpc>
              <a:defRPr sz="6000"/>
            </a:pPr>
            <a:r>
              <a:t>[Yao, 1978] - Studies the </a:t>
            </a:r>
            <a:r>
              <a:rPr i="1"/>
              <a:t>uniformly random workload</a:t>
            </a:r>
            <a:r>
              <a:t>.</a:t>
            </a:r>
          </a:p>
        </p:txBody>
      </p:sp>
      <p:sp>
        <p:nvSpPr>
          <p:cNvPr id="245" name="Text Placeholder 4">
            <a:extLst>
              <a:ext uri="{FF2B5EF4-FFF2-40B4-BE49-F238E27FC236}">
                <a16:creationId xmlns:a16="http://schemas.microsoft.com/office/drawing/2014/main" id="{F97B5D33-7DE6-689B-EE36-2BC13240DA7A}"/>
              </a:ext>
            </a:extLst>
          </p:cNvPr>
          <p:cNvSpPr>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740663" indent="-1018413" algn="r" defTabSz="987552">
              <a:defRPr sz="7776">
                <a:solidFill>
                  <a:srgbClr val="FFFFFF"/>
                </a:solidFill>
              </a:defRPr>
            </a:lvl1pPr>
          </a:lstStyle>
          <a:p>
            <a:r>
              <a:t>Uniformly Random Workload - Example</a:t>
            </a:r>
          </a:p>
        </p:txBody>
      </p:sp>
      <p:graphicFrame>
        <p:nvGraphicFramePr>
          <p:cNvPr id="246" name="Table 1-1-1">
            <a:extLst>
              <a:ext uri="{FF2B5EF4-FFF2-40B4-BE49-F238E27FC236}">
                <a16:creationId xmlns:a16="http://schemas.microsoft.com/office/drawing/2014/main" id="{9D715219-F830-CC9E-E698-9B97B7B96BF2}"/>
              </a:ext>
            </a:extLst>
          </p:cNvPr>
          <p:cNvGraphicFramePr/>
          <p:nvPr/>
        </p:nvGraphicFramePr>
        <p:xfrm>
          <a:off x="10177409" y="6216287"/>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rPr lang="en-US" dirty="0"/>
                        <a:t>18</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rPr lang="en-US" dirty="0"/>
                        <a:t>23</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rPr dirty="0"/>
                        <a:t>2</a:t>
                      </a:r>
                      <a:r>
                        <a:rPr lang="en-US" dirty="0"/>
                        <a:t>5</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rPr lang="en-US" dirty="0"/>
                        <a:t>30</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247" name="Table 1-1-1-2">
            <a:extLst>
              <a:ext uri="{FF2B5EF4-FFF2-40B4-BE49-F238E27FC236}">
                <a16:creationId xmlns:a16="http://schemas.microsoft.com/office/drawing/2014/main" id="{6260B0DB-6E3D-FA2E-9B62-63631D4F1190}"/>
              </a:ext>
            </a:extLst>
          </p:cNvPr>
          <p:cNvGraphicFramePr/>
          <p:nvPr/>
        </p:nvGraphicFramePr>
        <p:xfrm>
          <a:off x="5607555" y="6203587"/>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8</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rPr dirty="0"/>
                        <a:t>12</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rPr dirty="0"/>
                        <a:t>1</a:t>
                      </a:r>
                      <a:r>
                        <a:rPr lang="en-US" dirty="0"/>
                        <a:t>5</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248" name="Table 1-1-1-2-1">
            <a:extLst>
              <a:ext uri="{FF2B5EF4-FFF2-40B4-BE49-F238E27FC236}">
                <a16:creationId xmlns:a16="http://schemas.microsoft.com/office/drawing/2014/main" id="{38165993-62DC-8D21-09C8-C05CE3CCAECD}"/>
              </a:ext>
            </a:extLst>
          </p:cNvPr>
          <p:cNvGraphicFramePr/>
          <p:nvPr/>
        </p:nvGraphicFramePr>
        <p:xfrm>
          <a:off x="967157" y="6203587"/>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1</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2</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7</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250" name="Table 1-1-1-1">
            <a:extLst>
              <a:ext uri="{FF2B5EF4-FFF2-40B4-BE49-F238E27FC236}">
                <a16:creationId xmlns:a16="http://schemas.microsoft.com/office/drawing/2014/main" id="{7233CB32-6F15-4BA7-A995-D393CF94551D}"/>
              </a:ext>
            </a:extLst>
          </p:cNvPr>
          <p:cNvGraphicFramePr/>
          <p:nvPr/>
        </p:nvGraphicFramePr>
        <p:xfrm>
          <a:off x="14776184" y="6203587"/>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rPr lang="en-US" dirty="0"/>
                        <a:t>37</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rPr lang="en-US" dirty="0"/>
                        <a:t>41</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sp>
        <p:nvSpPr>
          <p:cNvPr id="252" name="Key set:">
            <a:extLst>
              <a:ext uri="{FF2B5EF4-FFF2-40B4-BE49-F238E27FC236}">
                <a16:creationId xmlns:a16="http://schemas.microsoft.com/office/drawing/2014/main" id="{AA6454D4-72B8-F699-C298-890CC9E94E63}"/>
              </a:ext>
            </a:extLst>
          </p:cNvPr>
          <p:cNvSpPr txBox="1"/>
          <p:nvPr/>
        </p:nvSpPr>
        <p:spPr>
          <a:xfrm>
            <a:off x="5635735" y="8730204"/>
            <a:ext cx="1575055" cy="5604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r>
              <a:t>Key set:</a:t>
            </a:r>
          </a:p>
        </p:txBody>
      </p:sp>
      <p:graphicFrame>
        <p:nvGraphicFramePr>
          <p:cNvPr id="3" name="Table 1-1-1-2-1-1">
            <a:extLst>
              <a:ext uri="{FF2B5EF4-FFF2-40B4-BE49-F238E27FC236}">
                <a16:creationId xmlns:a16="http://schemas.microsoft.com/office/drawing/2014/main" id="{92F54DF4-0E2A-B43E-2EB3-A77F42272BFF}"/>
              </a:ext>
            </a:extLst>
          </p:cNvPr>
          <p:cNvGraphicFramePr/>
          <p:nvPr/>
        </p:nvGraphicFramePr>
        <p:xfrm>
          <a:off x="7536060" y="8639033"/>
          <a:ext cx="9224472" cy="651621"/>
        </p:xfrm>
        <a:graphic>
          <a:graphicData uri="http://schemas.openxmlformats.org/drawingml/2006/table">
            <a:tbl>
              <a:tblPr>
                <a:tableStyleId>{EEE7283C-3CF3-47DC-8721-378D4A62B228}</a:tableStyleId>
              </a:tblPr>
              <a:tblGrid>
                <a:gridCol w="768706">
                  <a:extLst>
                    <a:ext uri="{9D8B030D-6E8A-4147-A177-3AD203B41FA5}">
                      <a16:colId xmlns:a16="http://schemas.microsoft.com/office/drawing/2014/main" val="20000"/>
                    </a:ext>
                  </a:extLst>
                </a:gridCol>
                <a:gridCol w="768706">
                  <a:extLst>
                    <a:ext uri="{9D8B030D-6E8A-4147-A177-3AD203B41FA5}">
                      <a16:colId xmlns:a16="http://schemas.microsoft.com/office/drawing/2014/main" val="20001"/>
                    </a:ext>
                  </a:extLst>
                </a:gridCol>
                <a:gridCol w="768706">
                  <a:extLst>
                    <a:ext uri="{9D8B030D-6E8A-4147-A177-3AD203B41FA5}">
                      <a16:colId xmlns:a16="http://schemas.microsoft.com/office/drawing/2014/main" val="20002"/>
                    </a:ext>
                  </a:extLst>
                </a:gridCol>
                <a:gridCol w="768706">
                  <a:extLst>
                    <a:ext uri="{9D8B030D-6E8A-4147-A177-3AD203B41FA5}">
                      <a16:colId xmlns:a16="http://schemas.microsoft.com/office/drawing/2014/main" val="20003"/>
                    </a:ext>
                  </a:extLst>
                </a:gridCol>
                <a:gridCol w="768706">
                  <a:extLst>
                    <a:ext uri="{9D8B030D-6E8A-4147-A177-3AD203B41FA5}">
                      <a16:colId xmlns:a16="http://schemas.microsoft.com/office/drawing/2014/main" val="20004"/>
                    </a:ext>
                  </a:extLst>
                </a:gridCol>
                <a:gridCol w="768706">
                  <a:extLst>
                    <a:ext uri="{9D8B030D-6E8A-4147-A177-3AD203B41FA5}">
                      <a16:colId xmlns:a16="http://schemas.microsoft.com/office/drawing/2014/main" val="20005"/>
                    </a:ext>
                  </a:extLst>
                </a:gridCol>
                <a:gridCol w="768706">
                  <a:extLst>
                    <a:ext uri="{9D8B030D-6E8A-4147-A177-3AD203B41FA5}">
                      <a16:colId xmlns:a16="http://schemas.microsoft.com/office/drawing/2014/main" val="20006"/>
                    </a:ext>
                  </a:extLst>
                </a:gridCol>
                <a:gridCol w="768706">
                  <a:extLst>
                    <a:ext uri="{9D8B030D-6E8A-4147-A177-3AD203B41FA5}">
                      <a16:colId xmlns:a16="http://schemas.microsoft.com/office/drawing/2014/main" val="20007"/>
                    </a:ext>
                  </a:extLst>
                </a:gridCol>
                <a:gridCol w="768706">
                  <a:extLst>
                    <a:ext uri="{9D8B030D-6E8A-4147-A177-3AD203B41FA5}">
                      <a16:colId xmlns:a16="http://schemas.microsoft.com/office/drawing/2014/main" val="20008"/>
                    </a:ext>
                  </a:extLst>
                </a:gridCol>
                <a:gridCol w="768706">
                  <a:extLst>
                    <a:ext uri="{9D8B030D-6E8A-4147-A177-3AD203B41FA5}">
                      <a16:colId xmlns:a16="http://schemas.microsoft.com/office/drawing/2014/main" val="20009"/>
                    </a:ext>
                  </a:extLst>
                </a:gridCol>
                <a:gridCol w="768706">
                  <a:extLst>
                    <a:ext uri="{9D8B030D-6E8A-4147-A177-3AD203B41FA5}">
                      <a16:colId xmlns:a16="http://schemas.microsoft.com/office/drawing/2014/main" val="20010"/>
                    </a:ext>
                  </a:extLst>
                </a:gridCol>
                <a:gridCol w="768706">
                  <a:extLst>
                    <a:ext uri="{9D8B030D-6E8A-4147-A177-3AD203B41FA5}">
                      <a16:colId xmlns:a16="http://schemas.microsoft.com/office/drawing/2014/main" val="20011"/>
                    </a:ext>
                  </a:extLst>
                </a:gridCol>
              </a:tblGrid>
              <a:tr h="651621">
                <a:tc>
                  <a:txBody>
                    <a:bodyPr/>
                    <a:lstStyle/>
                    <a:p>
                      <a:pPr algn="ctr" defTabSz="914400">
                        <a:defRPr>
                          <a:sym typeface="Helvetica Neue Light"/>
                        </a:defRPr>
                      </a:pPr>
                      <a:r>
                        <a:t>1</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7</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8</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rPr dirty="0"/>
                        <a:t>12</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rPr dirty="0"/>
                        <a:t>1</a:t>
                      </a:r>
                      <a:r>
                        <a:rPr lang="en-US" dirty="0"/>
                        <a:t>5</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rPr lang="en-US" dirty="0"/>
                        <a:t>18</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rPr dirty="0"/>
                        <a:t>2</a:t>
                      </a:r>
                      <a:r>
                        <a:rPr lang="en-US" dirty="0"/>
                        <a:t>3</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rPr dirty="0"/>
                        <a:t>2</a:t>
                      </a:r>
                      <a:r>
                        <a:rPr lang="en-US" dirty="0"/>
                        <a:t>5</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rPr lang="en-US" dirty="0"/>
                        <a:t>30</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rPr lang="en-US" dirty="0"/>
                        <a:t>37</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rPr lang="en-US" dirty="0"/>
                        <a:t>41</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extLst>
                  <a:ext uri="{0D108BD9-81ED-4DB2-BD59-A6C34878D82A}">
                    <a16:rowId xmlns:a16="http://schemas.microsoft.com/office/drawing/2014/main" val="10000"/>
                  </a:ext>
                </a:extLst>
              </a:tr>
            </a:tbl>
          </a:graphicData>
        </a:graphic>
      </p:graphicFrame>
      <p:sp>
        <p:nvSpPr>
          <p:cNvPr id="4" name="Line">
            <a:extLst>
              <a:ext uri="{FF2B5EF4-FFF2-40B4-BE49-F238E27FC236}">
                <a16:creationId xmlns:a16="http://schemas.microsoft.com/office/drawing/2014/main" id="{2578D353-96C3-5636-B8A0-CB12F329061C}"/>
              </a:ext>
            </a:extLst>
          </p:cNvPr>
          <p:cNvSpPr/>
          <p:nvPr/>
        </p:nvSpPr>
        <p:spPr>
          <a:xfrm>
            <a:off x="10964091" y="5040151"/>
            <a:ext cx="1" cy="994053"/>
          </a:xfrm>
          <a:prstGeom prst="line">
            <a:avLst/>
          </a:prstGeom>
          <a:ln w="25400">
            <a:solidFill>
              <a:srgbClr val="000000"/>
            </a:solidFill>
            <a:miter lim="400000"/>
            <a:tailEnd type="triangle"/>
          </a:ln>
        </p:spPr>
        <p:txBody>
          <a:bodyPr lIns="50800" tIns="50800" rIns="50800" bIns="50800" anchor="ctr"/>
          <a:lstStyle/>
          <a:p>
            <a:endParaRPr/>
          </a:p>
        </p:txBody>
      </p:sp>
      <p:sp>
        <p:nvSpPr>
          <p:cNvPr id="6" name="Insert: 10">
            <a:extLst>
              <a:ext uri="{FF2B5EF4-FFF2-40B4-BE49-F238E27FC236}">
                <a16:creationId xmlns:a16="http://schemas.microsoft.com/office/drawing/2014/main" id="{67DAAAAC-F280-0C84-4011-60DC3D282ED0}"/>
              </a:ext>
            </a:extLst>
          </p:cNvPr>
          <p:cNvSpPr txBox="1"/>
          <p:nvPr/>
        </p:nvSpPr>
        <p:spPr>
          <a:xfrm>
            <a:off x="10058394" y="4437113"/>
            <a:ext cx="1811393" cy="56425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r>
              <a:rPr dirty="0"/>
              <a:t>Insert: </a:t>
            </a:r>
            <a:r>
              <a:rPr lang="en-US" dirty="0"/>
              <a:t>20</a:t>
            </a:r>
            <a:endParaRPr dirty="0"/>
          </a:p>
        </p:txBody>
      </p:sp>
      <p:sp>
        <p:nvSpPr>
          <p:cNvPr id="8" name="Line">
            <a:extLst>
              <a:ext uri="{FF2B5EF4-FFF2-40B4-BE49-F238E27FC236}">
                <a16:creationId xmlns:a16="http://schemas.microsoft.com/office/drawing/2014/main" id="{59A9BDAD-6306-C6DC-3BF7-2B6D657850A2}"/>
              </a:ext>
            </a:extLst>
          </p:cNvPr>
          <p:cNvSpPr/>
          <p:nvPr/>
        </p:nvSpPr>
        <p:spPr>
          <a:xfrm>
            <a:off x="12941597" y="7513089"/>
            <a:ext cx="1" cy="994052"/>
          </a:xfrm>
          <a:prstGeom prst="line">
            <a:avLst/>
          </a:prstGeom>
          <a:ln w="25400">
            <a:solidFill>
              <a:srgbClr val="000000"/>
            </a:solidFill>
            <a:miter lim="400000"/>
            <a:tailEnd type="triangle"/>
          </a:ln>
        </p:spPr>
        <p:txBody>
          <a:bodyPr lIns="50800" tIns="50800" rIns="50800" bIns="50800" anchor="ctr"/>
          <a:lstStyle/>
          <a:p>
            <a:endParaRPr/>
          </a:p>
        </p:txBody>
      </p:sp>
      <p:pic>
        <p:nvPicPr>
          <p:cNvPr id="10" name="vecteezy_coin-toss-vector-icon-design_20156873.jpg" descr="vecteezy_coin-toss-vector-icon-design_20156873.jpg">
            <a:extLst>
              <a:ext uri="{FF2B5EF4-FFF2-40B4-BE49-F238E27FC236}">
                <a16:creationId xmlns:a16="http://schemas.microsoft.com/office/drawing/2014/main" id="{4F76F2D3-13E5-5995-07EF-11C58A8109A6}"/>
              </a:ext>
            </a:extLst>
          </p:cNvPr>
          <p:cNvPicPr>
            <a:picLocks noChangeAspect="1"/>
          </p:cNvPicPr>
          <p:nvPr/>
        </p:nvPicPr>
        <p:blipFill>
          <a:blip r:embed="rId3"/>
          <a:srcRect l="28357" t="14740" r="24987" b="14740"/>
          <a:stretch>
            <a:fillRect/>
          </a:stretch>
        </p:blipFill>
        <p:spPr>
          <a:xfrm>
            <a:off x="3191724" y="7878675"/>
            <a:ext cx="1574921" cy="2380471"/>
          </a:xfrm>
          <a:prstGeom prst="rect">
            <a:avLst/>
          </a:prstGeom>
          <a:ln w="25400">
            <a:solidFill>
              <a:srgbClr val="F3F7F5"/>
            </a:solidFill>
            <a:miter lim="400000"/>
          </a:ln>
          <a:effectLst>
            <a:outerShdw blurRad="50800" dist="25400" dir="3600000" rotWithShape="0">
              <a:srgbClr val="000000">
                <a:alpha val="70000"/>
              </a:srgbClr>
            </a:outerShdw>
          </a:effectLst>
        </p:spPr>
      </p:pic>
    </p:spTree>
    <p:extLst>
      <p:ext uri="{BB962C8B-B14F-4D97-AF65-F5344CB8AC3E}">
        <p14:creationId xmlns:p14="http://schemas.microsoft.com/office/powerpoint/2010/main" val="1987325362"/>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Yao, 1978] - Studies the uniformly random workload."/>
          <p:cNvSpPr txBox="1">
            <a:spLocks noGrp="1"/>
          </p:cNvSpPr>
          <p:nvPr>
            <p:ph type="body" sz="quarter" idx="1"/>
          </p:nvPr>
        </p:nvSpPr>
        <p:spPr>
          <a:xfrm>
            <a:off x="713111" y="2303618"/>
            <a:ext cx="22548011" cy="2230343"/>
          </a:xfrm>
          <a:prstGeom prst="rect">
            <a:avLst/>
          </a:prstGeom>
        </p:spPr>
        <p:txBody>
          <a:bodyPr/>
          <a:lstStyle/>
          <a:p>
            <a:pPr lvl="1">
              <a:lnSpc>
                <a:spcPct val="150000"/>
              </a:lnSpc>
              <a:defRPr sz="6000"/>
            </a:pPr>
            <a:r>
              <a:t>[Yao, 1978] - Studies the </a:t>
            </a:r>
            <a:r>
              <a:rPr i="1"/>
              <a:t>uniformly random workload</a:t>
            </a:r>
            <a:r>
              <a:t>.</a:t>
            </a:r>
          </a:p>
        </p:txBody>
      </p:sp>
      <p:sp>
        <p:nvSpPr>
          <p:cNvPr id="298" name="Text Placeholder 4"/>
          <p:cNvSpPr>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740663" indent="-1018413" algn="r" defTabSz="987552">
              <a:defRPr sz="7776">
                <a:solidFill>
                  <a:srgbClr val="FFFFFF"/>
                </a:solidFill>
              </a:defRPr>
            </a:lvl1pPr>
          </a:lstStyle>
          <a:p>
            <a:r>
              <a:t>Uniformly Random Workload - Example</a:t>
            </a:r>
          </a:p>
        </p:txBody>
      </p:sp>
      <p:graphicFrame>
        <p:nvGraphicFramePr>
          <p:cNvPr id="299" name="Table 1-1-1-4"/>
          <p:cNvGraphicFramePr/>
          <p:nvPr>
            <p:extLst>
              <p:ext uri="{D42A27DB-BD31-4B8C-83A1-F6EECF244321}">
                <p14:modId xmlns:p14="http://schemas.microsoft.com/office/powerpoint/2010/main" val="3922071315"/>
              </p:ext>
            </p:extLst>
          </p:nvPr>
        </p:nvGraphicFramePr>
        <p:xfrm>
          <a:off x="10177409" y="6216287"/>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rPr lang="en-US" dirty="0"/>
                        <a:t>18</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rPr dirty="0"/>
                        <a:t>2</a:t>
                      </a:r>
                      <a:r>
                        <a:rPr lang="en-US" dirty="0"/>
                        <a:t>0</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rPr dirty="0"/>
                        <a:t>2</a:t>
                      </a:r>
                      <a:r>
                        <a:rPr lang="en-US" dirty="0"/>
                        <a:t>3</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rPr dirty="0"/>
                        <a:t>2</a:t>
                      </a:r>
                      <a:r>
                        <a:rPr lang="en-US" dirty="0"/>
                        <a:t>5</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rPr lang="en-US" dirty="0"/>
                        <a:t>30</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300" name="Table 1-1-1-2-2"/>
          <p:cNvGraphicFramePr/>
          <p:nvPr>
            <p:extLst>
              <p:ext uri="{D42A27DB-BD31-4B8C-83A1-F6EECF244321}">
                <p14:modId xmlns:p14="http://schemas.microsoft.com/office/powerpoint/2010/main" val="274054663"/>
              </p:ext>
            </p:extLst>
          </p:nvPr>
        </p:nvGraphicFramePr>
        <p:xfrm>
          <a:off x="5607555" y="6203587"/>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8</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rPr dirty="0"/>
                        <a:t>1</a:t>
                      </a:r>
                      <a:r>
                        <a:rPr lang="en-US" dirty="0"/>
                        <a:t>2</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rPr dirty="0"/>
                        <a:t>1</a:t>
                      </a:r>
                      <a:r>
                        <a:rPr lang="en-US" dirty="0"/>
                        <a:t>5</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301" name="Table 1-1-1-2-1-1"/>
          <p:cNvGraphicFramePr/>
          <p:nvPr/>
        </p:nvGraphicFramePr>
        <p:xfrm>
          <a:off x="967157" y="6203587"/>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1</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2</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7</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303" name="Table 1-1-1-1-1"/>
          <p:cNvGraphicFramePr/>
          <p:nvPr>
            <p:extLst>
              <p:ext uri="{D42A27DB-BD31-4B8C-83A1-F6EECF244321}">
                <p14:modId xmlns:p14="http://schemas.microsoft.com/office/powerpoint/2010/main" val="3419464107"/>
              </p:ext>
            </p:extLst>
          </p:nvPr>
        </p:nvGraphicFramePr>
        <p:xfrm>
          <a:off x="14776184" y="6203587"/>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rPr lang="en-US" dirty="0"/>
                        <a:t>37</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rPr lang="en-US" dirty="0"/>
                        <a:t>41</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sp>
        <p:nvSpPr>
          <p:cNvPr id="305" name="Key set:"/>
          <p:cNvSpPr txBox="1"/>
          <p:nvPr/>
        </p:nvSpPr>
        <p:spPr>
          <a:xfrm>
            <a:off x="5635735" y="8730204"/>
            <a:ext cx="1575055" cy="5604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r>
              <a:t>Key set:</a:t>
            </a:r>
          </a:p>
        </p:txBody>
      </p:sp>
      <p:sp>
        <p:nvSpPr>
          <p:cNvPr id="306" name="✅"/>
          <p:cNvSpPr txBox="1"/>
          <p:nvPr/>
        </p:nvSpPr>
        <p:spPr>
          <a:xfrm>
            <a:off x="11574366" y="7297300"/>
            <a:ext cx="825501" cy="10414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sz="5600"/>
            </a:lvl1pPr>
          </a:lstStyle>
          <a:p>
            <a:r>
              <a:rPr dirty="0"/>
              <a:t>✅</a:t>
            </a:r>
          </a:p>
        </p:txBody>
      </p:sp>
      <p:graphicFrame>
        <p:nvGraphicFramePr>
          <p:cNvPr id="5" name="Table 1-1-1-2-1-1-1">
            <a:extLst>
              <a:ext uri="{FF2B5EF4-FFF2-40B4-BE49-F238E27FC236}">
                <a16:creationId xmlns:a16="http://schemas.microsoft.com/office/drawing/2014/main" id="{AB50BDAF-52A5-9E98-6530-5A800F3E1FE7}"/>
              </a:ext>
            </a:extLst>
          </p:cNvPr>
          <p:cNvGraphicFramePr/>
          <p:nvPr>
            <p:extLst>
              <p:ext uri="{D42A27DB-BD31-4B8C-83A1-F6EECF244321}">
                <p14:modId xmlns:p14="http://schemas.microsoft.com/office/powerpoint/2010/main" val="1905161698"/>
              </p:ext>
            </p:extLst>
          </p:nvPr>
        </p:nvGraphicFramePr>
        <p:xfrm>
          <a:off x="7536062" y="8639033"/>
          <a:ext cx="9899877" cy="651621"/>
        </p:xfrm>
        <a:graphic>
          <a:graphicData uri="http://schemas.openxmlformats.org/drawingml/2006/table">
            <a:tbl>
              <a:tblPr>
                <a:tableStyleId>{EEE7283C-3CF3-47DC-8721-378D4A62B228}</a:tableStyleId>
              </a:tblPr>
              <a:tblGrid>
                <a:gridCol w="761529">
                  <a:extLst>
                    <a:ext uri="{9D8B030D-6E8A-4147-A177-3AD203B41FA5}">
                      <a16:colId xmlns:a16="http://schemas.microsoft.com/office/drawing/2014/main" val="20000"/>
                    </a:ext>
                  </a:extLst>
                </a:gridCol>
                <a:gridCol w="761529">
                  <a:extLst>
                    <a:ext uri="{9D8B030D-6E8A-4147-A177-3AD203B41FA5}">
                      <a16:colId xmlns:a16="http://schemas.microsoft.com/office/drawing/2014/main" val="20001"/>
                    </a:ext>
                  </a:extLst>
                </a:gridCol>
                <a:gridCol w="761529">
                  <a:extLst>
                    <a:ext uri="{9D8B030D-6E8A-4147-A177-3AD203B41FA5}">
                      <a16:colId xmlns:a16="http://schemas.microsoft.com/office/drawing/2014/main" val="20002"/>
                    </a:ext>
                  </a:extLst>
                </a:gridCol>
                <a:gridCol w="761529">
                  <a:extLst>
                    <a:ext uri="{9D8B030D-6E8A-4147-A177-3AD203B41FA5}">
                      <a16:colId xmlns:a16="http://schemas.microsoft.com/office/drawing/2014/main" val="20003"/>
                    </a:ext>
                  </a:extLst>
                </a:gridCol>
                <a:gridCol w="761529">
                  <a:extLst>
                    <a:ext uri="{9D8B030D-6E8A-4147-A177-3AD203B41FA5}">
                      <a16:colId xmlns:a16="http://schemas.microsoft.com/office/drawing/2014/main" val="20004"/>
                    </a:ext>
                  </a:extLst>
                </a:gridCol>
                <a:gridCol w="761529">
                  <a:extLst>
                    <a:ext uri="{9D8B030D-6E8A-4147-A177-3AD203B41FA5}">
                      <a16:colId xmlns:a16="http://schemas.microsoft.com/office/drawing/2014/main" val="20005"/>
                    </a:ext>
                  </a:extLst>
                </a:gridCol>
                <a:gridCol w="761529">
                  <a:extLst>
                    <a:ext uri="{9D8B030D-6E8A-4147-A177-3AD203B41FA5}">
                      <a16:colId xmlns:a16="http://schemas.microsoft.com/office/drawing/2014/main" val="20006"/>
                    </a:ext>
                  </a:extLst>
                </a:gridCol>
                <a:gridCol w="761529">
                  <a:extLst>
                    <a:ext uri="{9D8B030D-6E8A-4147-A177-3AD203B41FA5}">
                      <a16:colId xmlns:a16="http://schemas.microsoft.com/office/drawing/2014/main" val="20007"/>
                    </a:ext>
                  </a:extLst>
                </a:gridCol>
                <a:gridCol w="761529">
                  <a:extLst>
                    <a:ext uri="{9D8B030D-6E8A-4147-A177-3AD203B41FA5}">
                      <a16:colId xmlns:a16="http://schemas.microsoft.com/office/drawing/2014/main" val="20008"/>
                    </a:ext>
                  </a:extLst>
                </a:gridCol>
                <a:gridCol w="761529">
                  <a:extLst>
                    <a:ext uri="{9D8B030D-6E8A-4147-A177-3AD203B41FA5}">
                      <a16:colId xmlns:a16="http://schemas.microsoft.com/office/drawing/2014/main" val="20009"/>
                    </a:ext>
                  </a:extLst>
                </a:gridCol>
                <a:gridCol w="761529">
                  <a:extLst>
                    <a:ext uri="{9D8B030D-6E8A-4147-A177-3AD203B41FA5}">
                      <a16:colId xmlns:a16="http://schemas.microsoft.com/office/drawing/2014/main" val="20010"/>
                    </a:ext>
                  </a:extLst>
                </a:gridCol>
                <a:gridCol w="761529">
                  <a:extLst>
                    <a:ext uri="{9D8B030D-6E8A-4147-A177-3AD203B41FA5}">
                      <a16:colId xmlns:a16="http://schemas.microsoft.com/office/drawing/2014/main" val="20011"/>
                    </a:ext>
                  </a:extLst>
                </a:gridCol>
                <a:gridCol w="761529">
                  <a:extLst>
                    <a:ext uri="{9D8B030D-6E8A-4147-A177-3AD203B41FA5}">
                      <a16:colId xmlns:a16="http://schemas.microsoft.com/office/drawing/2014/main" val="20012"/>
                    </a:ext>
                  </a:extLst>
                </a:gridCol>
              </a:tblGrid>
              <a:tr h="651621">
                <a:tc>
                  <a:txBody>
                    <a:bodyPr/>
                    <a:lstStyle/>
                    <a:p>
                      <a:pPr algn="ctr" defTabSz="914400">
                        <a:defRPr>
                          <a:sym typeface="Helvetica Neue Light"/>
                        </a:defRPr>
                      </a:pPr>
                      <a:r>
                        <a:t>1</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7</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8</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rPr dirty="0"/>
                        <a:t>1</a:t>
                      </a:r>
                      <a:r>
                        <a:rPr lang="en-US" dirty="0"/>
                        <a:t>2</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rPr dirty="0"/>
                        <a:t>1</a:t>
                      </a:r>
                      <a:r>
                        <a:rPr lang="en-US" dirty="0"/>
                        <a:t>5</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rPr dirty="0"/>
                        <a:t>1</a:t>
                      </a:r>
                      <a:r>
                        <a:rPr lang="en-US" dirty="0"/>
                        <a:t>8</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rPr lang="en-US" dirty="0"/>
                        <a:t>20</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rPr dirty="0"/>
                        <a:t>2</a:t>
                      </a:r>
                      <a:r>
                        <a:rPr lang="en-US" dirty="0"/>
                        <a:t>3</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rPr dirty="0"/>
                        <a:t>2</a:t>
                      </a:r>
                      <a:r>
                        <a:rPr lang="en-US" dirty="0"/>
                        <a:t>5</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rPr lang="en-US" dirty="0"/>
                        <a:t>30</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rPr lang="en-US" dirty="0"/>
                        <a:t>37</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rPr lang="en-US" dirty="0"/>
                        <a:t>41</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extLst>
                  <a:ext uri="{0D108BD9-81ED-4DB2-BD59-A6C34878D82A}">
                    <a16:rowId xmlns:a16="http://schemas.microsoft.com/office/drawing/2014/main" val="10000"/>
                  </a:ext>
                </a:extLst>
              </a:tr>
            </a:tbl>
          </a:graphicData>
        </a:graphic>
      </p:graphicFrame>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7E1147-3B89-540B-C2FE-57AAC4F3D621}"/>
            </a:ext>
          </a:extLst>
        </p:cNvPr>
        <p:cNvGrpSpPr/>
        <p:nvPr/>
      </p:nvGrpSpPr>
      <p:grpSpPr>
        <a:xfrm>
          <a:off x="0" y="0"/>
          <a:ext cx="0" cy="0"/>
          <a:chOff x="0" y="0"/>
          <a:chExt cx="0" cy="0"/>
        </a:xfrm>
      </p:grpSpPr>
      <p:sp>
        <p:nvSpPr>
          <p:cNvPr id="297" name="[Yao, 1978] - Studies the uniformly random workload.">
            <a:extLst>
              <a:ext uri="{FF2B5EF4-FFF2-40B4-BE49-F238E27FC236}">
                <a16:creationId xmlns:a16="http://schemas.microsoft.com/office/drawing/2014/main" id="{49506B91-278A-DDAB-8341-CC054767EF73}"/>
              </a:ext>
            </a:extLst>
          </p:cNvPr>
          <p:cNvSpPr txBox="1">
            <a:spLocks noGrp="1"/>
          </p:cNvSpPr>
          <p:nvPr>
            <p:ph type="body" sz="quarter" idx="1"/>
          </p:nvPr>
        </p:nvSpPr>
        <p:spPr>
          <a:xfrm>
            <a:off x="713111" y="2314009"/>
            <a:ext cx="22548011" cy="2230343"/>
          </a:xfrm>
          <a:prstGeom prst="rect">
            <a:avLst/>
          </a:prstGeom>
        </p:spPr>
        <p:txBody>
          <a:bodyPr/>
          <a:lstStyle/>
          <a:p>
            <a:pPr lvl="1">
              <a:lnSpc>
                <a:spcPct val="150000"/>
              </a:lnSpc>
              <a:defRPr sz="6000"/>
            </a:pPr>
            <a:r>
              <a:t>[Yao, 1978] - Studies the </a:t>
            </a:r>
            <a:r>
              <a:rPr i="1"/>
              <a:t>uniformly random workload</a:t>
            </a:r>
            <a:r>
              <a:t>.</a:t>
            </a:r>
          </a:p>
        </p:txBody>
      </p:sp>
      <p:sp>
        <p:nvSpPr>
          <p:cNvPr id="298" name="Text Placeholder 4">
            <a:extLst>
              <a:ext uri="{FF2B5EF4-FFF2-40B4-BE49-F238E27FC236}">
                <a16:creationId xmlns:a16="http://schemas.microsoft.com/office/drawing/2014/main" id="{2AA73AF2-C2A7-D61F-C1CD-45460F40FBC6}"/>
              </a:ext>
            </a:extLst>
          </p:cNvPr>
          <p:cNvSpPr>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740663" indent="-1018413" algn="r" defTabSz="987552">
              <a:defRPr sz="7776">
                <a:solidFill>
                  <a:srgbClr val="FFFFFF"/>
                </a:solidFill>
              </a:defRPr>
            </a:lvl1pPr>
          </a:lstStyle>
          <a:p>
            <a:r>
              <a:t>Uniformly Random Workload - Example</a:t>
            </a:r>
          </a:p>
        </p:txBody>
      </p:sp>
      <p:graphicFrame>
        <p:nvGraphicFramePr>
          <p:cNvPr id="299" name="Table 1-1-1-4">
            <a:extLst>
              <a:ext uri="{FF2B5EF4-FFF2-40B4-BE49-F238E27FC236}">
                <a16:creationId xmlns:a16="http://schemas.microsoft.com/office/drawing/2014/main" id="{CE7299A1-98E3-583B-8AD4-BBDFC26E6A6A}"/>
              </a:ext>
            </a:extLst>
          </p:cNvPr>
          <p:cNvGraphicFramePr/>
          <p:nvPr/>
        </p:nvGraphicFramePr>
        <p:xfrm>
          <a:off x="10177409" y="6216287"/>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rPr lang="en-US" dirty="0"/>
                        <a:t>18</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rPr dirty="0"/>
                        <a:t>2</a:t>
                      </a:r>
                      <a:r>
                        <a:rPr lang="en-US" dirty="0"/>
                        <a:t>0</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rPr dirty="0"/>
                        <a:t>2</a:t>
                      </a:r>
                      <a:r>
                        <a:rPr lang="en-US" dirty="0"/>
                        <a:t>3</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rPr dirty="0"/>
                        <a:t>2</a:t>
                      </a:r>
                      <a:r>
                        <a:rPr lang="en-US" dirty="0"/>
                        <a:t>5</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rPr lang="en-US" dirty="0"/>
                        <a:t>30</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300" name="Table 1-1-1-2-2">
            <a:extLst>
              <a:ext uri="{FF2B5EF4-FFF2-40B4-BE49-F238E27FC236}">
                <a16:creationId xmlns:a16="http://schemas.microsoft.com/office/drawing/2014/main" id="{8F204298-C20E-BF75-3B49-E3AE2516A8A4}"/>
              </a:ext>
            </a:extLst>
          </p:cNvPr>
          <p:cNvGraphicFramePr/>
          <p:nvPr/>
        </p:nvGraphicFramePr>
        <p:xfrm>
          <a:off x="5607555" y="6203587"/>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8</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rPr dirty="0"/>
                        <a:t>1</a:t>
                      </a:r>
                      <a:r>
                        <a:rPr lang="en-US" dirty="0"/>
                        <a:t>2</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rPr dirty="0"/>
                        <a:t>1</a:t>
                      </a:r>
                      <a:r>
                        <a:rPr lang="en-US" dirty="0"/>
                        <a:t>5</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301" name="Table 1-1-1-2-1-1">
            <a:extLst>
              <a:ext uri="{FF2B5EF4-FFF2-40B4-BE49-F238E27FC236}">
                <a16:creationId xmlns:a16="http://schemas.microsoft.com/office/drawing/2014/main" id="{3A7F7DB8-6C0B-86DB-D15E-14F2E69EA353}"/>
              </a:ext>
            </a:extLst>
          </p:cNvPr>
          <p:cNvGraphicFramePr/>
          <p:nvPr/>
        </p:nvGraphicFramePr>
        <p:xfrm>
          <a:off x="967157" y="6203587"/>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1</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2</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7</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303" name="Table 1-1-1-1-1">
            <a:extLst>
              <a:ext uri="{FF2B5EF4-FFF2-40B4-BE49-F238E27FC236}">
                <a16:creationId xmlns:a16="http://schemas.microsoft.com/office/drawing/2014/main" id="{402F8F8A-50A0-0BE2-C774-90D18C34960B}"/>
              </a:ext>
            </a:extLst>
          </p:cNvPr>
          <p:cNvGraphicFramePr/>
          <p:nvPr/>
        </p:nvGraphicFramePr>
        <p:xfrm>
          <a:off x="14776184" y="6203587"/>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rPr lang="en-US" dirty="0"/>
                        <a:t>37</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rPr lang="en-US" dirty="0"/>
                        <a:t>41</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sp>
        <p:nvSpPr>
          <p:cNvPr id="305" name="Key set:">
            <a:extLst>
              <a:ext uri="{FF2B5EF4-FFF2-40B4-BE49-F238E27FC236}">
                <a16:creationId xmlns:a16="http://schemas.microsoft.com/office/drawing/2014/main" id="{261E439D-17BB-9A3A-93FC-385E5F570B69}"/>
              </a:ext>
            </a:extLst>
          </p:cNvPr>
          <p:cNvSpPr txBox="1"/>
          <p:nvPr/>
        </p:nvSpPr>
        <p:spPr>
          <a:xfrm>
            <a:off x="5635735" y="8730204"/>
            <a:ext cx="1575055" cy="5604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r>
              <a:t>Key set:</a:t>
            </a:r>
          </a:p>
        </p:txBody>
      </p:sp>
      <p:graphicFrame>
        <p:nvGraphicFramePr>
          <p:cNvPr id="5" name="Table 1-1-1-2-1-1-1">
            <a:extLst>
              <a:ext uri="{FF2B5EF4-FFF2-40B4-BE49-F238E27FC236}">
                <a16:creationId xmlns:a16="http://schemas.microsoft.com/office/drawing/2014/main" id="{5578543C-1327-FCF7-E0A0-E99880124801}"/>
              </a:ext>
            </a:extLst>
          </p:cNvPr>
          <p:cNvGraphicFramePr/>
          <p:nvPr/>
        </p:nvGraphicFramePr>
        <p:xfrm>
          <a:off x="7536062" y="8639033"/>
          <a:ext cx="9899877" cy="651621"/>
        </p:xfrm>
        <a:graphic>
          <a:graphicData uri="http://schemas.openxmlformats.org/drawingml/2006/table">
            <a:tbl>
              <a:tblPr>
                <a:tableStyleId>{EEE7283C-3CF3-47DC-8721-378D4A62B228}</a:tableStyleId>
              </a:tblPr>
              <a:tblGrid>
                <a:gridCol w="761529">
                  <a:extLst>
                    <a:ext uri="{9D8B030D-6E8A-4147-A177-3AD203B41FA5}">
                      <a16:colId xmlns:a16="http://schemas.microsoft.com/office/drawing/2014/main" val="20000"/>
                    </a:ext>
                  </a:extLst>
                </a:gridCol>
                <a:gridCol w="761529">
                  <a:extLst>
                    <a:ext uri="{9D8B030D-6E8A-4147-A177-3AD203B41FA5}">
                      <a16:colId xmlns:a16="http://schemas.microsoft.com/office/drawing/2014/main" val="20001"/>
                    </a:ext>
                  </a:extLst>
                </a:gridCol>
                <a:gridCol w="761529">
                  <a:extLst>
                    <a:ext uri="{9D8B030D-6E8A-4147-A177-3AD203B41FA5}">
                      <a16:colId xmlns:a16="http://schemas.microsoft.com/office/drawing/2014/main" val="20002"/>
                    </a:ext>
                  </a:extLst>
                </a:gridCol>
                <a:gridCol w="761529">
                  <a:extLst>
                    <a:ext uri="{9D8B030D-6E8A-4147-A177-3AD203B41FA5}">
                      <a16:colId xmlns:a16="http://schemas.microsoft.com/office/drawing/2014/main" val="20003"/>
                    </a:ext>
                  </a:extLst>
                </a:gridCol>
                <a:gridCol w="761529">
                  <a:extLst>
                    <a:ext uri="{9D8B030D-6E8A-4147-A177-3AD203B41FA5}">
                      <a16:colId xmlns:a16="http://schemas.microsoft.com/office/drawing/2014/main" val="20004"/>
                    </a:ext>
                  </a:extLst>
                </a:gridCol>
                <a:gridCol w="761529">
                  <a:extLst>
                    <a:ext uri="{9D8B030D-6E8A-4147-A177-3AD203B41FA5}">
                      <a16:colId xmlns:a16="http://schemas.microsoft.com/office/drawing/2014/main" val="20005"/>
                    </a:ext>
                  </a:extLst>
                </a:gridCol>
                <a:gridCol w="761529">
                  <a:extLst>
                    <a:ext uri="{9D8B030D-6E8A-4147-A177-3AD203B41FA5}">
                      <a16:colId xmlns:a16="http://schemas.microsoft.com/office/drawing/2014/main" val="20006"/>
                    </a:ext>
                  </a:extLst>
                </a:gridCol>
                <a:gridCol w="761529">
                  <a:extLst>
                    <a:ext uri="{9D8B030D-6E8A-4147-A177-3AD203B41FA5}">
                      <a16:colId xmlns:a16="http://schemas.microsoft.com/office/drawing/2014/main" val="20007"/>
                    </a:ext>
                  </a:extLst>
                </a:gridCol>
                <a:gridCol w="761529">
                  <a:extLst>
                    <a:ext uri="{9D8B030D-6E8A-4147-A177-3AD203B41FA5}">
                      <a16:colId xmlns:a16="http://schemas.microsoft.com/office/drawing/2014/main" val="20008"/>
                    </a:ext>
                  </a:extLst>
                </a:gridCol>
                <a:gridCol w="761529">
                  <a:extLst>
                    <a:ext uri="{9D8B030D-6E8A-4147-A177-3AD203B41FA5}">
                      <a16:colId xmlns:a16="http://schemas.microsoft.com/office/drawing/2014/main" val="20009"/>
                    </a:ext>
                  </a:extLst>
                </a:gridCol>
                <a:gridCol w="761529">
                  <a:extLst>
                    <a:ext uri="{9D8B030D-6E8A-4147-A177-3AD203B41FA5}">
                      <a16:colId xmlns:a16="http://schemas.microsoft.com/office/drawing/2014/main" val="20010"/>
                    </a:ext>
                  </a:extLst>
                </a:gridCol>
                <a:gridCol w="761529">
                  <a:extLst>
                    <a:ext uri="{9D8B030D-6E8A-4147-A177-3AD203B41FA5}">
                      <a16:colId xmlns:a16="http://schemas.microsoft.com/office/drawing/2014/main" val="20011"/>
                    </a:ext>
                  </a:extLst>
                </a:gridCol>
                <a:gridCol w="761529">
                  <a:extLst>
                    <a:ext uri="{9D8B030D-6E8A-4147-A177-3AD203B41FA5}">
                      <a16:colId xmlns:a16="http://schemas.microsoft.com/office/drawing/2014/main" val="20012"/>
                    </a:ext>
                  </a:extLst>
                </a:gridCol>
              </a:tblGrid>
              <a:tr h="651621">
                <a:tc>
                  <a:txBody>
                    <a:bodyPr/>
                    <a:lstStyle/>
                    <a:p>
                      <a:pPr algn="ctr" defTabSz="914400">
                        <a:defRPr>
                          <a:sym typeface="Helvetica Neue Light"/>
                        </a:defRPr>
                      </a:pPr>
                      <a:r>
                        <a:t>1</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7</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8</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rPr dirty="0"/>
                        <a:t>1</a:t>
                      </a:r>
                      <a:r>
                        <a:rPr lang="en-US" dirty="0"/>
                        <a:t>2</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rPr dirty="0"/>
                        <a:t>1</a:t>
                      </a:r>
                      <a:r>
                        <a:rPr lang="en-US" dirty="0"/>
                        <a:t>5</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rPr dirty="0"/>
                        <a:t>1</a:t>
                      </a:r>
                      <a:r>
                        <a:rPr lang="en-US" dirty="0"/>
                        <a:t>8</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rPr lang="en-US" dirty="0"/>
                        <a:t>20</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rPr dirty="0"/>
                        <a:t>2</a:t>
                      </a:r>
                      <a:r>
                        <a:rPr lang="en-US" dirty="0"/>
                        <a:t>3</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rPr dirty="0"/>
                        <a:t>2</a:t>
                      </a:r>
                      <a:r>
                        <a:rPr lang="en-US" dirty="0"/>
                        <a:t>5</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rPr lang="en-US" dirty="0"/>
                        <a:t>30</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rPr lang="en-US" dirty="0"/>
                        <a:t>37</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rPr lang="en-US" dirty="0"/>
                        <a:t>41</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extLst>
                  <a:ext uri="{0D108BD9-81ED-4DB2-BD59-A6C34878D82A}">
                    <a16:rowId xmlns:a16="http://schemas.microsoft.com/office/drawing/2014/main" val="10000"/>
                  </a:ext>
                </a:extLst>
              </a:tr>
            </a:tbl>
          </a:graphicData>
        </a:graphic>
      </p:graphicFrame>
      <p:pic>
        <p:nvPicPr>
          <p:cNvPr id="3" name="vecteezy_coin-toss-vector-icon-design_20156873.jpg" descr="vecteezy_coin-toss-vector-icon-design_20156873.jpg">
            <a:extLst>
              <a:ext uri="{FF2B5EF4-FFF2-40B4-BE49-F238E27FC236}">
                <a16:creationId xmlns:a16="http://schemas.microsoft.com/office/drawing/2014/main" id="{2F343E27-76DF-3D74-FCEA-3CCF48898A2C}"/>
              </a:ext>
            </a:extLst>
          </p:cNvPr>
          <p:cNvPicPr>
            <a:picLocks noChangeAspect="1"/>
          </p:cNvPicPr>
          <p:nvPr/>
        </p:nvPicPr>
        <p:blipFill>
          <a:blip r:embed="rId3"/>
          <a:srcRect l="28357" t="14740" r="24987" b="14740"/>
          <a:stretch>
            <a:fillRect/>
          </a:stretch>
        </p:blipFill>
        <p:spPr>
          <a:xfrm>
            <a:off x="3191724" y="7878675"/>
            <a:ext cx="1574921" cy="2380471"/>
          </a:xfrm>
          <a:prstGeom prst="rect">
            <a:avLst/>
          </a:prstGeom>
          <a:ln w="25400">
            <a:solidFill>
              <a:srgbClr val="F3F7F5"/>
            </a:solidFill>
            <a:miter lim="400000"/>
          </a:ln>
          <a:effectLst>
            <a:outerShdw blurRad="50800" dist="25400" dir="3600000" rotWithShape="0">
              <a:srgbClr val="000000">
                <a:alpha val="70000"/>
              </a:srgbClr>
            </a:outerShdw>
          </a:effectLst>
        </p:spPr>
      </p:pic>
      <p:sp>
        <p:nvSpPr>
          <p:cNvPr id="6" name="Line">
            <a:extLst>
              <a:ext uri="{FF2B5EF4-FFF2-40B4-BE49-F238E27FC236}">
                <a16:creationId xmlns:a16="http://schemas.microsoft.com/office/drawing/2014/main" id="{9231687B-A195-1A58-5E8A-1F4D283A1F12}"/>
              </a:ext>
            </a:extLst>
          </p:cNvPr>
          <p:cNvSpPr/>
          <p:nvPr/>
        </p:nvSpPr>
        <p:spPr>
          <a:xfrm>
            <a:off x="13407029" y="5115748"/>
            <a:ext cx="1" cy="994053"/>
          </a:xfrm>
          <a:prstGeom prst="line">
            <a:avLst/>
          </a:prstGeom>
          <a:ln w="25400">
            <a:solidFill>
              <a:srgbClr val="000000"/>
            </a:solidFill>
            <a:miter lim="400000"/>
            <a:tailEnd type="triangle"/>
          </a:ln>
        </p:spPr>
        <p:txBody>
          <a:bodyPr lIns="50800" tIns="50800" rIns="50800" bIns="50800" anchor="ctr"/>
          <a:lstStyle/>
          <a:p>
            <a:endParaRPr/>
          </a:p>
        </p:txBody>
      </p:sp>
      <p:sp>
        <p:nvSpPr>
          <p:cNvPr id="8" name="Insert: 10">
            <a:extLst>
              <a:ext uri="{FF2B5EF4-FFF2-40B4-BE49-F238E27FC236}">
                <a16:creationId xmlns:a16="http://schemas.microsoft.com/office/drawing/2014/main" id="{4E0B6716-5F05-07AC-0888-FB578E52A292}"/>
              </a:ext>
            </a:extLst>
          </p:cNvPr>
          <p:cNvSpPr txBox="1"/>
          <p:nvPr/>
        </p:nvSpPr>
        <p:spPr>
          <a:xfrm>
            <a:off x="12501332" y="4512710"/>
            <a:ext cx="1811393" cy="56425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r>
              <a:rPr dirty="0"/>
              <a:t>Insert: </a:t>
            </a:r>
            <a:r>
              <a:rPr lang="en-US" dirty="0"/>
              <a:t>27</a:t>
            </a:r>
            <a:endParaRPr dirty="0"/>
          </a:p>
        </p:txBody>
      </p:sp>
      <p:sp>
        <p:nvSpPr>
          <p:cNvPr id="10" name="Line">
            <a:extLst>
              <a:ext uri="{FF2B5EF4-FFF2-40B4-BE49-F238E27FC236}">
                <a16:creationId xmlns:a16="http://schemas.microsoft.com/office/drawing/2014/main" id="{CA888315-B359-C335-4E7D-DCE6D53B05DC}"/>
              </a:ext>
            </a:extLst>
          </p:cNvPr>
          <p:cNvSpPr/>
          <p:nvPr/>
        </p:nvSpPr>
        <p:spPr>
          <a:xfrm>
            <a:off x="15165251" y="7513087"/>
            <a:ext cx="1" cy="994052"/>
          </a:xfrm>
          <a:prstGeom prst="line">
            <a:avLst/>
          </a:prstGeom>
          <a:ln w="25400">
            <a:solidFill>
              <a:srgbClr val="000000"/>
            </a:solidFill>
            <a:miter lim="400000"/>
            <a:tailEnd type="triangle"/>
          </a:ln>
        </p:spPr>
        <p:txBody>
          <a:bodyPr lIns="50800" tIns="50800" rIns="50800" bIns="50800" anchor="ctr"/>
          <a:lstStyle/>
          <a:p>
            <a:endParaRPr/>
          </a:p>
        </p:txBody>
      </p:sp>
    </p:spTree>
    <p:extLst>
      <p:ext uri="{BB962C8B-B14F-4D97-AF65-F5344CB8AC3E}">
        <p14:creationId xmlns:p14="http://schemas.microsoft.com/office/powerpoint/2010/main" val="263282912"/>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0ED398-D864-0D80-02FF-F0E5903F7A7E}"/>
            </a:ext>
          </a:extLst>
        </p:cNvPr>
        <p:cNvGrpSpPr/>
        <p:nvPr/>
      </p:nvGrpSpPr>
      <p:grpSpPr>
        <a:xfrm>
          <a:off x="0" y="0"/>
          <a:ext cx="0" cy="0"/>
          <a:chOff x="0" y="0"/>
          <a:chExt cx="0" cy="0"/>
        </a:xfrm>
      </p:grpSpPr>
      <p:sp>
        <p:nvSpPr>
          <p:cNvPr id="297" name="[Yao, 1978] - Studies the uniformly random workload.">
            <a:extLst>
              <a:ext uri="{FF2B5EF4-FFF2-40B4-BE49-F238E27FC236}">
                <a16:creationId xmlns:a16="http://schemas.microsoft.com/office/drawing/2014/main" id="{A522B793-23B5-6247-F43F-E73B88CD9894}"/>
              </a:ext>
            </a:extLst>
          </p:cNvPr>
          <p:cNvSpPr txBox="1">
            <a:spLocks noGrp="1"/>
          </p:cNvSpPr>
          <p:nvPr>
            <p:ph type="body" sz="quarter" idx="1"/>
          </p:nvPr>
        </p:nvSpPr>
        <p:spPr>
          <a:xfrm>
            <a:off x="713111" y="2303618"/>
            <a:ext cx="22548011" cy="2230343"/>
          </a:xfrm>
          <a:prstGeom prst="rect">
            <a:avLst/>
          </a:prstGeom>
        </p:spPr>
        <p:txBody>
          <a:bodyPr/>
          <a:lstStyle/>
          <a:p>
            <a:pPr lvl="1">
              <a:lnSpc>
                <a:spcPct val="150000"/>
              </a:lnSpc>
              <a:defRPr sz="6000"/>
            </a:pPr>
            <a:r>
              <a:t>[Yao, 1978] - Studies the </a:t>
            </a:r>
            <a:r>
              <a:rPr i="1"/>
              <a:t>uniformly random workload</a:t>
            </a:r>
            <a:r>
              <a:t>.</a:t>
            </a:r>
          </a:p>
        </p:txBody>
      </p:sp>
      <p:sp>
        <p:nvSpPr>
          <p:cNvPr id="298" name="Text Placeholder 4">
            <a:extLst>
              <a:ext uri="{FF2B5EF4-FFF2-40B4-BE49-F238E27FC236}">
                <a16:creationId xmlns:a16="http://schemas.microsoft.com/office/drawing/2014/main" id="{25C35B41-0171-D719-BEFD-5510DAF1DEA7}"/>
              </a:ext>
            </a:extLst>
          </p:cNvPr>
          <p:cNvSpPr>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740663" indent="-1018413" algn="r" defTabSz="987552">
              <a:defRPr sz="7776">
                <a:solidFill>
                  <a:srgbClr val="FFFFFF"/>
                </a:solidFill>
              </a:defRPr>
            </a:lvl1pPr>
          </a:lstStyle>
          <a:p>
            <a:r>
              <a:t>Uniformly Random Workload - Example</a:t>
            </a:r>
          </a:p>
        </p:txBody>
      </p:sp>
      <p:graphicFrame>
        <p:nvGraphicFramePr>
          <p:cNvPr id="299" name="Table 1-1-1-4">
            <a:extLst>
              <a:ext uri="{FF2B5EF4-FFF2-40B4-BE49-F238E27FC236}">
                <a16:creationId xmlns:a16="http://schemas.microsoft.com/office/drawing/2014/main" id="{B5C5B32E-F28C-7A11-AA1C-634A46355C43}"/>
              </a:ext>
            </a:extLst>
          </p:cNvPr>
          <p:cNvGraphicFramePr/>
          <p:nvPr>
            <p:extLst>
              <p:ext uri="{D42A27DB-BD31-4B8C-83A1-F6EECF244321}">
                <p14:modId xmlns:p14="http://schemas.microsoft.com/office/powerpoint/2010/main" val="3493158452"/>
              </p:ext>
            </p:extLst>
          </p:nvPr>
        </p:nvGraphicFramePr>
        <p:xfrm>
          <a:off x="10177409" y="6216287"/>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rPr lang="en-US" dirty="0"/>
                        <a:t>18</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rPr dirty="0"/>
                        <a:t>2</a:t>
                      </a:r>
                      <a:r>
                        <a:rPr lang="en-US" dirty="0"/>
                        <a:t>0</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rPr dirty="0"/>
                        <a:t>2</a:t>
                      </a:r>
                      <a:r>
                        <a:rPr lang="en-US" dirty="0"/>
                        <a:t>3</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300" name="Table 1-1-1-2-2">
            <a:extLst>
              <a:ext uri="{FF2B5EF4-FFF2-40B4-BE49-F238E27FC236}">
                <a16:creationId xmlns:a16="http://schemas.microsoft.com/office/drawing/2014/main" id="{2EB23577-B1AB-8EBB-3208-4109CAFFBD88}"/>
              </a:ext>
            </a:extLst>
          </p:cNvPr>
          <p:cNvGraphicFramePr/>
          <p:nvPr>
            <p:extLst>
              <p:ext uri="{D42A27DB-BD31-4B8C-83A1-F6EECF244321}">
                <p14:modId xmlns:p14="http://schemas.microsoft.com/office/powerpoint/2010/main" val="795102809"/>
              </p:ext>
            </p:extLst>
          </p:nvPr>
        </p:nvGraphicFramePr>
        <p:xfrm>
          <a:off x="5607555" y="6203587"/>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8</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rPr dirty="0"/>
                        <a:t>1</a:t>
                      </a:r>
                      <a:r>
                        <a:rPr lang="en-US" dirty="0"/>
                        <a:t>2</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rPr dirty="0"/>
                        <a:t>1</a:t>
                      </a:r>
                      <a:r>
                        <a:rPr lang="en-US" dirty="0"/>
                        <a:t>5</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301" name="Table 1-1-1-2-1-1">
            <a:extLst>
              <a:ext uri="{FF2B5EF4-FFF2-40B4-BE49-F238E27FC236}">
                <a16:creationId xmlns:a16="http://schemas.microsoft.com/office/drawing/2014/main" id="{DEE62312-1B75-FB9C-B547-11D86D005E65}"/>
              </a:ext>
            </a:extLst>
          </p:cNvPr>
          <p:cNvGraphicFramePr/>
          <p:nvPr/>
        </p:nvGraphicFramePr>
        <p:xfrm>
          <a:off x="967157" y="6203587"/>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1</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2</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7</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302" name="Table 1-1-1-3-1">
            <a:extLst>
              <a:ext uri="{FF2B5EF4-FFF2-40B4-BE49-F238E27FC236}">
                <a16:creationId xmlns:a16="http://schemas.microsoft.com/office/drawing/2014/main" id="{19252031-DC17-AD0B-9D41-D134C177A92C}"/>
              </a:ext>
            </a:extLst>
          </p:cNvPr>
          <p:cNvGraphicFramePr/>
          <p:nvPr>
            <p:extLst>
              <p:ext uri="{D42A27DB-BD31-4B8C-83A1-F6EECF244321}">
                <p14:modId xmlns:p14="http://schemas.microsoft.com/office/powerpoint/2010/main" val="995578683"/>
              </p:ext>
            </p:extLst>
          </p:nvPr>
        </p:nvGraphicFramePr>
        <p:xfrm>
          <a:off x="19362261" y="6216287"/>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rPr lang="en-US" dirty="0"/>
                        <a:t>37</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rPr lang="en-US" dirty="0"/>
                        <a:t>4</a:t>
                      </a:r>
                      <a:r>
                        <a:rPr dirty="0"/>
                        <a:t>1</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303" name="Table 1-1-1-1-1">
            <a:extLst>
              <a:ext uri="{FF2B5EF4-FFF2-40B4-BE49-F238E27FC236}">
                <a16:creationId xmlns:a16="http://schemas.microsoft.com/office/drawing/2014/main" id="{E78C3261-4C43-1E05-80E2-7F001E219811}"/>
              </a:ext>
            </a:extLst>
          </p:cNvPr>
          <p:cNvGraphicFramePr/>
          <p:nvPr>
            <p:extLst>
              <p:ext uri="{D42A27DB-BD31-4B8C-83A1-F6EECF244321}">
                <p14:modId xmlns:p14="http://schemas.microsoft.com/office/powerpoint/2010/main" val="3903930112"/>
              </p:ext>
            </p:extLst>
          </p:nvPr>
        </p:nvGraphicFramePr>
        <p:xfrm>
          <a:off x="14776184" y="6203587"/>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rPr dirty="0"/>
                        <a:t>2</a:t>
                      </a:r>
                      <a:r>
                        <a:rPr lang="en-US" dirty="0"/>
                        <a:t>5</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rPr lang="en-US" dirty="0"/>
                        <a:t>27</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rPr lang="en-US" dirty="0"/>
                        <a:t>30</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sp>
        <p:nvSpPr>
          <p:cNvPr id="305" name="Key set:">
            <a:extLst>
              <a:ext uri="{FF2B5EF4-FFF2-40B4-BE49-F238E27FC236}">
                <a16:creationId xmlns:a16="http://schemas.microsoft.com/office/drawing/2014/main" id="{F0608C90-37C5-423B-15BB-1CE59A6BB226}"/>
              </a:ext>
            </a:extLst>
          </p:cNvPr>
          <p:cNvSpPr txBox="1"/>
          <p:nvPr/>
        </p:nvSpPr>
        <p:spPr>
          <a:xfrm>
            <a:off x="5635735" y="8730204"/>
            <a:ext cx="1575055" cy="5604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r>
              <a:t>Key set:</a:t>
            </a:r>
          </a:p>
        </p:txBody>
      </p:sp>
      <p:sp>
        <p:nvSpPr>
          <p:cNvPr id="306" name="✅">
            <a:extLst>
              <a:ext uri="{FF2B5EF4-FFF2-40B4-BE49-F238E27FC236}">
                <a16:creationId xmlns:a16="http://schemas.microsoft.com/office/drawing/2014/main" id="{21F3318A-33DD-5A7B-E76A-ECD843E44EEF}"/>
              </a:ext>
            </a:extLst>
          </p:cNvPr>
          <p:cNvSpPr txBox="1"/>
          <p:nvPr/>
        </p:nvSpPr>
        <p:spPr>
          <a:xfrm>
            <a:off x="11574366" y="7297300"/>
            <a:ext cx="825501" cy="10414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sz="5600"/>
            </a:lvl1pPr>
          </a:lstStyle>
          <a:p>
            <a:r>
              <a:t>✅</a:t>
            </a:r>
          </a:p>
        </p:txBody>
      </p:sp>
      <p:graphicFrame>
        <p:nvGraphicFramePr>
          <p:cNvPr id="3" name="Table 1-1-1-2-1-1-1">
            <a:extLst>
              <a:ext uri="{FF2B5EF4-FFF2-40B4-BE49-F238E27FC236}">
                <a16:creationId xmlns:a16="http://schemas.microsoft.com/office/drawing/2014/main" id="{761146D2-473D-33AF-22BF-3F478EA7506B}"/>
              </a:ext>
            </a:extLst>
          </p:cNvPr>
          <p:cNvGraphicFramePr/>
          <p:nvPr>
            <p:extLst>
              <p:ext uri="{D42A27DB-BD31-4B8C-83A1-F6EECF244321}">
                <p14:modId xmlns:p14="http://schemas.microsoft.com/office/powerpoint/2010/main" val="253618888"/>
              </p:ext>
            </p:extLst>
          </p:nvPr>
        </p:nvGraphicFramePr>
        <p:xfrm>
          <a:off x="7536062" y="8639033"/>
          <a:ext cx="9899876" cy="651621"/>
        </p:xfrm>
        <a:graphic>
          <a:graphicData uri="http://schemas.openxmlformats.org/drawingml/2006/table">
            <a:tbl>
              <a:tblPr>
                <a:tableStyleId>{EEE7283C-3CF3-47DC-8721-378D4A62B228}</a:tableStyleId>
              </a:tblPr>
              <a:tblGrid>
                <a:gridCol w="707134">
                  <a:extLst>
                    <a:ext uri="{9D8B030D-6E8A-4147-A177-3AD203B41FA5}">
                      <a16:colId xmlns:a16="http://schemas.microsoft.com/office/drawing/2014/main" val="20000"/>
                    </a:ext>
                  </a:extLst>
                </a:gridCol>
                <a:gridCol w="707134">
                  <a:extLst>
                    <a:ext uri="{9D8B030D-6E8A-4147-A177-3AD203B41FA5}">
                      <a16:colId xmlns:a16="http://schemas.microsoft.com/office/drawing/2014/main" val="20001"/>
                    </a:ext>
                  </a:extLst>
                </a:gridCol>
                <a:gridCol w="707134">
                  <a:extLst>
                    <a:ext uri="{9D8B030D-6E8A-4147-A177-3AD203B41FA5}">
                      <a16:colId xmlns:a16="http://schemas.microsoft.com/office/drawing/2014/main" val="20002"/>
                    </a:ext>
                  </a:extLst>
                </a:gridCol>
                <a:gridCol w="707134">
                  <a:extLst>
                    <a:ext uri="{9D8B030D-6E8A-4147-A177-3AD203B41FA5}">
                      <a16:colId xmlns:a16="http://schemas.microsoft.com/office/drawing/2014/main" val="20003"/>
                    </a:ext>
                  </a:extLst>
                </a:gridCol>
                <a:gridCol w="707134">
                  <a:extLst>
                    <a:ext uri="{9D8B030D-6E8A-4147-A177-3AD203B41FA5}">
                      <a16:colId xmlns:a16="http://schemas.microsoft.com/office/drawing/2014/main" val="20004"/>
                    </a:ext>
                  </a:extLst>
                </a:gridCol>
                <a:gridCol w="707134">
                  <a:extLst>
                    <a:ext uri="{9D8B030D-6E8A-4147-A177-3AD203B41FA5}">
                      <a16:colId xmlns:a16="http://schemas.microsoft.com/office/drawing/2014/main" val="20005"/>
                    </a:ext>
                  </a:extLst>
                </a:gridCol>
                <a:gridCol w="707134">
                  <a:extLst>
                    <a:ext uri="{9D8B030D-6E8A-4147-A177-3AD203B41FA5}">
                      <a16:colId xmlns:a16="http://schemas.microsoft.com/office/drawing/2014/main" val="20006"/>
                    </a:ext>
                  </a:extLst>
                </a:gridCol>
                <a:gridCol w="707134">
                  <a:extLst>
                    <a:ext uri="{9D8B030D-6E8A-4147-A177-3AD203B41FA5}">
                      <a16:colId xmlns:a16="http://schemas.microsoft.com/office/drawing/2014/main" val="20007"/>
                    </a:ext>
                  </a:extLst>
                </a:gridCol>
                <a:gridCol w="707134">
                  <a:extLst>
                    <a:ext uri="{9D8B030D-6E8A-4147-A177-3AD203B41FA5}">
                      <a16:colId xmlns:a16="http://schemas.microsoft.com/office/drawing/2014/main" val="20008"/>
                    </a:ext>
                  </a:extLst>
                </a:gridCol>
                <a:gridCol w="707134">
                  <a:extLst>
                    <a:ext uri="{9D8B030D-6E8A-4147-A177-3AD203B41FA5}">
                      <a16:colId xmlns:a16="http://schemas.microsoft.com/office/drawing/2014/main" val="20009"/>
                    </a:ext>
                  </a:extLst>
                </a:gridCol>
                <a:gridCol w="707134">
                  <a:extLst>
                    <a:ext uri="{9D8B030D-6E8A-4147-A177-3AD203B41FA5}">
                      <a16:colId xmlns:a16="http://schemas.microsoft.com/office/drawing/2014/main" val="3079867347"/>
                    </a:ext>
                  </a:extLst>
                </a:gridCol>
                <a:gridCol w="707134">
                  <a:extLst>
                    <a:ext uri="{9D8B030D-6E8A-4147-A177-3AD203B41FA5}">
                      <a16:colId xmlns:a16="http://schemas.microsoft.com/office/drawing/2014/main" val="20010"/>
                    </a:ext>
                  </a:extLst>
                </a:gridCol>
                <a:gridCol w="707134">
                  <a:extLst>
                    <a:ext uri="{9D8B030D-6E8A-4147-A177-3AD203B41FA5}">
                      <a16:colId xmlns:a16="http://schemas.microsoft.com/office/drawing/2014/main" val="20011"/>
                    </a:ext>
                  </a:extLst>
                </a:gridCol>
                <a:gridCol w="707134">
                  <a:extLst>
                    <a:ext uri="{9D8B030D-6E8A-4147-A177-3AD203B41FA5}">
                      <a16:colId xmlns:a16="http://schemas.microsoft.com/office/drawing/2014/main" val="20012"/>
                    </a:ext>
                  </a:extLst>
                </a:gridCol>
              </a:tblGrid>
              <a:tr h="651621">
                <a:tc>
                  <a:txBody>
                    <a:bodyPr/>
                    <a:lstStyle/>
                    <a:p>
                      <a:pPr algn="ctr" defTabSz="914400">
                        <a:defRPr>
                          <a:sym typeface="Helvetica Neue Light"/>
                        </a:defRPr>
                      </a:pPr>
                      <a:r>
                        <a:t>1</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7</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8</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rPr dirty="0"/>
                        <a:t>1</a:t>
                      </a:r>
                      <a:r>
                        <a:rPr lang="en-US" dirty="0"/>
                        <a:t>2</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rPr dirty="0"/>
                        <a:t>1</a:t>
                      </a:r>
                      <a:r>
                        <a:rPr lang="en-US" dirty="0"/>
                        <a:t>5</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rPr dirty="0"/>
                        <a:t>1</a:t>
                      </a:r>
                      <a:r>
                        <a:rPr lang="en-US" dirty="0"/>
                        <a:t>8</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rPr lang="en-US" dirty="0"/>
                        <a:t>20</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rPr dirty="0"/>
                        <a:t>2</a:t>
                      </a:r>
                      <a:r>
                        <a:rPr lang="en-US" dirty="0"/>
                        <a:t>3</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rPr dirty="0"/>
                        <a:t>2</a:t>
                      </a:r>
                      <a:r>
                        <a:rPr lang="en-US" dirty="0"/>
                        <a:t>5</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rPr lang="en-US" dirty="0"/>
                        <a:t>27</a:t>
                      </a:r>
                      <a:endParaRPr dirty="0"/>
                    </a:p>
                  </a:txBody>
                  <a:tcPr marL="50800" marR="50800" marT="50800" marB="50800" anchor="ctr" horzOverflow="overflow">
                    <a:lnL w="25400" cap="flat" cmpd="sng" algn="ctr">
                      <a:solidFill>
                        <a:srgbClr val="000000"/>
                      </a:solidFill>
                      <a:prstDash val="solid"/>
                      <a:miter lim="400000"/>
                      <a:headEnd type="none" w="med" len="med"/>
                      <a:tailEnd type="none" w="med" len="med"/>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rPr lang="en-US" dirty="0"/>
                        <a:t>30</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rPr lang="en-US" dirty="0"/>
                        <a:t>37</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rPr lang="en-US" dirty="0"/>
                        <a:t>41</a:t>
                      </a:r>
                      <a:endParaRPr dirty="0"/>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176005679"/>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10" name="[Yao, 1978] - Proves even splitting performs well for this…"/>
              <p:cNvSpPr txBox="1">
                <a:spLocks noGrp="1"/>
              </p:cNvSpPr>
              <p:nvPr>
                <p:ph type="body" idx="1"/>
              </p:nvPr>
            </p:nvSpPr>
            <p:spPr>
              <a:xfrm>
                <a:off x="713111" y="2290918"/>
                <a:ext cx="22548011" cy="9606670"/>
              </a:xfrm>
              <a:prstGeom prst="rect">
                <a:avLst/>
              </a:prstGeom>
            </p:spPr>
            <p:txBody>
              <a:bodyPr/>
              <a:lstStyle/>
              <a:p>
                <a:pPr lvl="1">
                  <a:lnSpc>
                    <a:spcPct val="150000"/>
                  </a:lnSpc>
                  <a:defRPr sz="6000"/>
                </a:pPr>
                <a:r>
                  <a:t>[Yao, 1978] - Proves even splitting performs well for this</a:t>
                </a:r>
              </a:p>
              <a:p>
                <a:pPr marL="914400" lvl="1" indent="-685800">
                  <a:lnSpc>
                    <a:spcPct val="150000"/>
                  </a:lnSpc>
                  <a:buSzTx/>
                  <a:buNone/>
                  <a:defRPr sz="6000"/>
                </a:pPr>
                <a:r>
                  <a:t>workload.</a:t>
                </a:r>
              </a:p>
              <a:p>
                <a:pPr marL="1649185" lvl="2" indent="-734785">
                  <a:lnSpc>
                    <a:spcPct val="150000"/>
                  </a:lnSpc>
                  <a:buChar char="-"/>
                  <a:defRPr sz="6000">
                    <a:solidFill>
                      <a:srgbClr val="4F0F87"/>
                    </a:solidFill>
                  </a:defRPr>
                </a:pPr>
                <a:r>
                  <a:t>The average number of items in a leaf converges to </a:t>
                </a:r>
              </a:p>
              <a:p>
                <a:pPr marL="914400" lvl="2" indent="0">
                  <a:lnSpc>
                    <a:spcPct val="150000"/>
                  </a:lnSpc>
                  <a:buSzTx/>
                  <a:buNone/>
                  <a:defRPr sz="6000">
                    <a:solidFill>
                      <a:srgbClr val="4F0F87"/>
                    </a:solidFill>
                  </a:defRPr>
                </a:pPr>
                <a14:m>
                  <m:oMath xmlns:m="http://schemas.openxmlformats.org/officeDocument/2006/math">
                    <m:r>
                      <m:rPr>
                        <m:sty m:val="p"/>
                      </m:rPr>
                      <a:rPr sz="7200" i="1">
                        <a:solidFill>
                          <a:srgbClr val="4F0F87"/>
                        </a:solidFill>
                        <a:latin typeface="Cambria Math" panose="02040503050406030204" pitchFamily="18" charset="0"/>
                      </a:rPr>
                      <m:t>ln</m:t>
                    </m:r>
                    <m:r>
                      <a:rPr sz="7200" i="1">
                        <a:solidFill>
                          <a:srgbClr val="4F0F87"/>
                        </a:solidFill>
                        <a:latin typeface="Cambria Math" panose="02040503050406030204" pitchFamily="18" charset="0"/>
                      </a:rPr>
                      <m:t>(2)⋅</m:t>
                    </m:r>
                    <m:r>
                      <a:rPr sz="7200" i="1">
                        <a:solidFill>
                          <a:srgbClr val="4F0F87"/>
                        </a:solidFill>
                        <a:latin typeface="Cambria Math" panose="02040503050406030204" pitchFamily="18" charset="0"/>
                      </a:rPr>
                      <m:t>𝐵</m:t>
                    </m:r>
                  </m:oMath>
                </a14:m>
                <a:r>
                  <a:t>.</a:t>
                </a:r>
              </a:p>
              <a:p>
                <a:pPr marL="1649185" lvl="2" indent="-734785">
                  <a:lnSpc>
                    <a:spcPct val="150000"/>
                  </a:lnSpc>
                  <a:buChar char="-"/>
                  <a:defRPr sz="6000">
                    <a:solidFill>
                      <a:srgbClr val="4F0F87"/>
                    </a:solidFill>
                  </a:defRPr>
                </a:pPr>
                <a:r>
                  <a:t>Leaves are</a:t>
                </a:r>
                <a14:m>
                  <m:oMath xmlns:m="http://schemas.openxmlformats.org/officeDocument/2006/math">
                    <m:r>
                      <a:rPr sz="7200" i="1">
                        <a:solidFill>
                          <a:srgbClr val="4F0F87"/>
                        </a:solidFill>
                        <a:latin typeface="Cambria Math" panose="02040503050406030204" pitchFamily="18" charset="0"/>
                      </a:rPr>
                      <m:t>≈69%</m:t>
                    </m:r>
                  </m:oMath>
                </a14:m>
                <a:r>
                  <a:t> full on average.</a:t>
                </a:r>
              </a:p>
            </p:txBody>
          </p:sp>
        </mc:Choice>
        <mc:Fallback xmlns="">
          <p:sp>
            <p:nvSpPr>
              <p:cNvPr id="310" name="[Yao, 1978] - Proves even splitting performs well for this…"/>
              <p:cNvSpPr txBox="1">
                <a:spLocks noGrp="1" noRot="1" noChangeAspect="1" noMove="1" noResize="1" noEditPoints="1" noAdjustHandles="1" noChangeArrowheads="1" noChangeShapeType="1" noTextEdit="1"/>
              </p:cNvSpPr>
              <p:nvPr>
                <p:ph type="body" idx="1"/>
              </p:nvPr>
            </p:nvSpPr>
            <p:spPr>
              <a:xfrm>
                <a:off x="713111" y="2290918"/>
                <a:ext cx="22548011" cy="9606670"/>
              </a:xfrm>
              <a:prstGeom prst="rect">
                <a:avLst/>
              </a:prstGeom>
              <a:blipFill>
                <a:blip r:embed="rId3"/>
                <a:stretch>
                  <a:fillRect l="-1027"/>
                </a:stretch>
              </a:blipFill>
            </p:spPr>
            <p:txBody>
              <a:bodyPr/>
              <a:lstStyle/>
              <a:p>
                <a:r>
                  <a:rPr lang="zh-CN" altLang="en-US">
                    <a:noFill/>
                  </a:rPr>
                  <a:t> </a:t>
                </a:r>
              </a:p>
            </p:txBody>
          </p:sp>
        </mc:Fallback>
      </mc:AlternateContent>
      <p:sp>
        <p:nvSpPr>
          <p:cNvPr id="311" name="Text Placeholder 4"/>
          <p:cNvSpPr>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lnSpcReduction="10000"/>
          </a:bodyPr>
          <a:lstStyle>
            <a:lvl1pPr marL="795527" indent="-1093850" algn="r" defTabSz="1060704">
              <a:defRPr sz="8352">
                <a:solidFill>
                  <a:srgbClr val="FFFFFF"/>
                </a:solidFill>
              </a:defRPr>
            </a:lvl1pPr>
          </a:lstStyle>
          <a:p>
            <a:r>
              <a:t>Previous Works</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Introduction"/>
          <p:cNvSpPr txBox="1">
            <a:spLocks noGrp="1"/>
          </p:cNvSpPr>
          <p:nvPr>
            <p:ph type="body" idx="1"/>
          </p:nvPr>
        </p:nvSpPr>
        <p:spPr>
          <a:xfrm>
            <a:off x="930695" y="2320551"/>
            <a:ext cx="22548011" cy="10020077"/>
          </a:xfrm>
          <a:prstGeom prst="rect">
            <a:avLst/>
          </a:prstGeom>
        </p:spPr>
        <p:txBody>
          <a:bodyPr/>
          <a:lstStyle>
            <a:lvl1pPr>
              <a:defRPr sz="8600"/>
            </a:lvl1pPr>
          </a:lstStyle>
          <a:p>
            <a:r>
              <a:t>Introduction</a:t>
            </a: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 name="But typical database usage is batched: A consecutive run…"/>
          <p:cNvSpPr txBox="1">
            <a:spLocks noGrp="1"/>
          </p:cNvSpPr>
          <p:nvPr>
            <p:ph type="body" idx="1"/>
          </p:nvPr>
        </p:nvSpPr>
        <p:spPr>
          <a:xfrm>
            <a:off x="713111" y="2290918"/>
            <a:ext cx="22548011" cy="9838755"/>
          </a:xfrm>
          <a:prstGeom prst="rect">
            <a:avLst/>
          </a:prstGeom>
        </p:spPr>
        <p:txBody>
          <a:bodyPr/>
          <a:lstStyle/>
          <a:p>
            <a:pPr lvl="1">
              <a:lnSpc>
                <a:spcPct val="150000"/>
              </a:lnSpc>
              <a:defRPr sz="6000"/>
            </a:pPr>
            <a:r>
              <a:t>But typical database usage is batched: A consecutive run </a:t>
            </a:r>
          </a:p>
          <a:p>
            <a:pPr marL="914400" lvl="1" indent="-685800">
              <a:lnSpc>
                <a:spcPct val="150000"/>
              </a:lnSpc>
              <a:buSzTx/>
              <a:buNone/>
              <a:defRPr sz="6000"/>
            </a:pPr>
            <a:r>
              <a:t>of (multiple) keys is inserted at a (seemingly) random </a:t>
            </a:r>
          </a:p>
          <a:p>
            <a:pPr marL="914400" lvl="1" indent="-685800">
              <a:lnSpc>
                <a:spcPct val="150000"/>
              </a:lnSpc>
              <a:buSzTx/>
              <a:buNone/>
              <a:defRPr sz="6000"/>
            </a:pPr>
            <a:r>
              <a:t>position.</a:t>
            </a:r>
          </a:p>
          <a:p>
            <a:pPr marL="2351314" lvl="3" indent="-979714">
              <a:lnSpc>
                <a:spcPct val="150000"/>
              </a:lnSpc>
              <a:buChar char="‣"/>
              <a:defRPr sz="6000"/>
            </a:pPr>
            <a:r>
              <a:t>[Kim, 2002]</a:t>
            </a:r>
          </a:p>
          <a:p>
            <a:pPr marL="2351314" lvl="3" indent="-979714">
              <a:lnSpc>
                <a:spcPct val="150000"/>
              </a:lnSpc>
              <a:buChar char="‣"/>
              <a:defRPr sz="6000"/>
            </a:pPr>
            <a:r>
              <a:t>[Achakeev, Seeger, 2013], etc.</a:t>
            </a:r>
          </a:p>
        </p:txBody>
      </p:sp>
      <p:sp>
        <p:nvSpPr>
          <p:cNvPr id="316" name="Text Placeholder 4"/>
          <p:cNvSpPr>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lnSpcReduction="10000"/>
          </a:bodyPr>
          <a:lstStyle>
            <a:lvl1pPr marL="795527" indent="-1093850" algn="r" defTabSz="1060704">
              <a:defRPr sz="8352">
                <a:solidFill>
                  <a:srgbClr val="FFFFFF"/>
                </a:solidFill>
              </a:defRPr>
            </a:lvl1pPr>
          </a:lstStyle>
          <a:p>
            <a:r>
              <a:t>Previous Works</a:t>
            </a: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 name="But typical database usage is batched: A consecutive run…"/>
          <p:cNvSpPr txBox="1">
            <a:spLocks noGrp="1"/>
          </p:cNvSpPr>
          <p:nvPr>
            <p:ph type="body" idx="1"/>
          </p:nvPr>
        </p:nvSpPr>
        <p:spPr>
          <a:xfrm>
            <a:off x="713111" y="2290918"/>
            <a:ext cx="22548011" cy="9838755"/>
          </a:xfrm>
          <a:prstGeom prst="rect">
            <a:avLst/>
          </a:prstGeom>
        </p:spPr>
        <p:txBody>
          <a:bodyPr/>
          <a:lstStyle/>
          <a:p>
            <a:pPr lvl="1">
              <a:lnSpc>
                <a:spcPct val="150000"/>
              </a:lnSpc>
              <a:defRPr sz="6000"/>
            </a:pPr>
            <a:r>
              <a:t>But typical database usage is batched: A consecutive run </a:t>
            </a:r>
          </a:p>
          <a:p>
            <a:pPr marL="914400" lvl="1" indent="-685800">
              <a:lnSpc>
                <a:spcPct val="150000"/>
              </a:lnSpc>
              <a:buSzTx/>
              <a:buNone/>
              <a:defRPr sz="6000"/>
            </a:pPr>
            <a:r>
              <a:t>of (multiple) keys is inserted at a (seemingly) random </a:t>
            </a:r>
          </a:p>
          <a:p>
            <a:pPr marL="914400" lvl="1" indent="-685800">
              <a:lnSpc>
                <a:spcPct val="150000"/>
              </a:lnSpc>
              <a:buSzTx/>
              <a:buNone/>
              <a:defRPr sz="6000"/>
            </a:pPr>
            <a:r>
              <a:t>position.</a:t>
            </a:r>
          </a:p>
          <a:p>
            <a:pPr marL="2351314" lvl="3" indent="-979714">
              <a:lnSpc>
                <a:spcPct val="150000"/>
              </a:lnSpc>
              <a:buChar char="‣"/>
              <a:defRPr sz="6000"/>
            </a:pPr>
            <a:r>
              <a:t>[Kim, 2002]</a:t>
            </a:r>
          </a:p>
          <a:p>
            <a:pPr marL="2351314" lvl="3" indent="-979714">
              <a:lnSpc>
                <a:spcPct val="150000"/>
              </a:lnSpc>
              <a:buChar char="‣"/>
              <a:defRPr sz="6000"/>
            </a:pPr>
            <a:r>
              <a:t>[Achakeev, Seeger, 2013], etc.</a:t>
            </a:r>
          </a:p>
        </p:txBody>
      </p:sp>
      <p:sp>
        <p:nvSpPr>
          <p:cNvPr id="321" name="Text Placeholder 4"/>
          <p:cNvSpPr>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lnSpcReduction="10000"/>
          </a:bodyPr>
          <a:lstStyle>
            <a:lvl1pPr marL="795527" indent="-1093850" algn="r" defTabSz="1060704">
              <a:defRPr sz="8352">
                <a:solidFill>
                  <a:srgbClr val="FFFFFF"/>
                </a:solidFill>
              </a:defRPr>
            </a:lvl1pPr>
          </a:lstStyle>
          <a:p>
            <a:r>
              <a:t>Previous Works</a:t>
            </a:r>
          </a:p>
        </p:txBody>
      </p:sp>
      <p:sp>
        <p:nvSpPr>
          <p:cNvPr id="322" name="Specific focus: Model and analyze batched workloads"/>
          <p:cNvSpPr txBox="1"/>
          <p:nvPr/>
        </p:nvSpPr>
        <p:spPr>
          <a:xfrm>
            <a:off x="1300554" y="10026302"/>
            <a:ext cx="21782892" cy="16034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42900" tIns="342900" rIns="342900" bIns="342900" anchor="ctr">
            <a:spAutoFit/>
          </a:bodyPr>
          <a:lstStyle>
            <a:lvl1pPr>
              <a:defRPr sz="6000">
                <a:solidFill>
                  <a:srgbClr val="4F0F87"/>
                </a:solidFill>
              </a:defRPr>
            </a:lvl1pPr>
          </a:lstStyle>
          <a:p>
            <a:r>
              <a:t>Specific focus: Model and analyze batched workloads</a:t>
            </a:r>
          </a:p>
        </p:txBody>
      </p:sp>
      <p:sp>
        <p:nvSpPr>
          <p:cNvPr id="323" name="Rectangle: Rounded Corners 5"/>
          <p:cNvSpPr/>
          <p:nvPr/>
        </p:nvSpPr>
        <p:spPr>
          <a:xfrm>
            <a:off x="1727314" y="10082658"/>
            <a:ext cx="21148453" cy="1593973"/>
          </a:xfrm>
          <a:prstGeom prst="roundRect">
            <a:avLst>
              <a:gd name="adj" fmla="val 14353"/>
            </a:avLst>
          </a:prstGeom>
          <a:ln>
            <a:solidFill>
              <a:srgbClr val="000000"/>
            </a:solidFill>
          </a:ln>
          <a:effectLst>
            <a:outerShdw blurRad="38100" dist="23000" dir="5400000" rotWithShape="0">
              <a:srgbClr val="000000">
                <a:alpha val="35000"/>
              </a:srgbClr>
            </a:outerShdw>
          </a:effectLst>
        </p:spPr>
        <p:txBody>
          <a:bodyPr lIns="45719" rIns="45719" anchor="ctr"/>
          <a:lstStyle/>
          <a:p>
            <a:pPr indent="0" defTabSz="457200">
              <a:buClrTx/>
              <a:defRPr sz="1800" b="0">
                <a:solidFill>
                  <a:srgbClr val="FFFFFF"/>
                </a:solidFill>
                <a:latin typeface="Calibri"/>
                <a:ea typeface="Calibri"/>
                <a:cs typeface="Calibri"/>
                <a:sym typeface="Calibri"/>
              </a:defRPr>
            </a:pPr>
            <a:endParaRPr/>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27" name="Let current key set be  .…"/>
              <p:cNvSpPr txBox="1">
                <a:spLocks noGrp="1"/>
              </p:cNvSpPr>
              <p:nvPr>
                <p:ph type="body" idx="1"/>
              </p:nvPr>
            </p:nvSpPr>
            <p:spPr>
              <a:xfrm>
                <a:off x="713111" y="2303618"/>
                <a:ext cx="22548011" cy="9593536"/>
              </a:xfrm>
              <a:prstGeom prst="rect">
                <a:avLst/>
              </a:prstGeom>
            </p:spPr>
            <p:txBody>
              <a:bodyPr/>
              <a:lstStyle/>
              <a:p>
                <a:pPr lvl="1">
                  <a:lnSpc>
                    <a:spcPct val="150000"/>
                  </a:lnSpc>
                  <a:defRPr sz="6000"/>
                </a:pPr>
                <a:r>
                  <a:t>Let current key set be </a:t>
                </a:r>
                <a14:m>
                  <m:oMath xmlns:m="http://schemas.openxmlformats.org/officeDocument/2006/math">
                    <m:sSub>
                      <m:sSubPr>
                        <m:ctrlPr>
                          <a:rPr sz="7200" i="1">
                            <a:solidFill>
                              <a:srgbClr val="4F0F87"/>
                            </a:solidFill>
                            <a:latin typeface="Cambria Math" panose="02040503050406030204" pitchFamily="18" charset="0"/>
                          </a:rPr>
                        </m:ctrlPr>
                      </m:sSubPr>
                      <m:e>
                        <m:r>
                          <a:rPr sz="7200" i="1">
                            <a:solidFill>
                              <a:srgbClr val="4F0F87"/>
                            </a:solidFill>
                            <a:latin typeface="Cambria Math" panose="02040503050406030204" pitchFamily="18" charset="0"/>
                          </a:rPr>
                          <m:t>𝑘</m:t>
                        </m:r>
                      </m:e>
                      <m:sub>
                        <m:r>
                          <a:rPr sz="7200" i="1">
                            <a:solidFill>
                              <a:srgbClr val="4F0F87"/>
                            </a:solidFill>
                            <a:latin typeface="Cambria Math" panose="02040503050406030204" pitchFamily="18" charset="0"/>
                          </a:rPr>
                          <m:t>1</m:t>
                        </m:r>
                      </m:sub>
                    </m:sSub>
                    <m:r>
                      <a:rPr sz="7200" i="1">
                        <a:solidFill>
                          <a:srgbClr val="4F0F87"/>
                        </a:solidFill>
                        <a:latin typeface="Cambria Math" panose="02040503050406030204" pitchFamily="18" charset="0"/>
                      </a:rPr>
                      <m:t>&lt;...&lt;</m:t>
                    </m:r>
                    <m:sSub>
                      <m:sSubPr>
                        <m:ctrlPr>
                          <a:rPr sz="7200" i="1">
                            <a:solidFill>
                              <a:srgbClr val="4F0F87"/>
                            </a:solidFill>
                            <a:latin typeface="Cambria Math" panose="02040503050406030204" pitchFamily="18" charset="0"/>
                          </a:rPr>
                        </m:ctrlPr>
                      </m:sSubPr>
                      <m:e>
                        <m:r>
                          <a:rPr sz="7200" i="1">
                            <a:solidFill>
                              <a:srgbClr val="4F0F87"/>
                            </a:solidFill>
                            <a:latin typeface="Cambria Math" panose="02040503050406030204" pitchFamily="18" charset="0"/>
                          </a:rPr>
                          <m:t>𝑘</m:t>
                        </m:r>
                      </m:e>
                      <m:sub>
                        <m:r>
                          <a:rPr sz="7200" i="1">
                            <a:solidFill>
                              <a:srgbClr val="4F0F87"/>
                            </a:solidFill>
                            <a:latin typeface="Cambria Math" panose="02040503050406030204" pitchFamily="18" charset="0"/>
                          </a:rPr>
                          <m:t>𝑛</m:t>
                        </m:r>
                      </m:sub>
                    </m:sSub>
                  </m:oMath>
                </a14:m>
                <a:r>
                  <a:t>.</a:t>
                </a:r>
              </a:p>
              <a:p>
                <a:pPr lvl="1">
                  <a:lnSpc>
                    <a:spcPct val="150000"/>
                  </a:lnSpc>
                  <a:defRPr sz="6000"/>
                </a:pPr>
                <a:r>
                  <a:t>To generate next key:</a:t>
                </a:r>
              </a:p>
              <a:p>
                <a:pPr marL="1649185" lvl="2" indent="-734785">
                  <a:lnSpc>
                    <a:spcPct val="150000"/>
                  </a:lnSpc>
                  <a:buChar char="-"/>
                  <a:defRPr sz="6000">
                    <a:solidFill>
                      <a:srgbClr val="4F0F87"/>
                    </a:solidFill>
                  </a:defRPr>
                </a:pPr>
                <a:r>
                  <a:t>Choose random </a:t>
                </a:r>
                <a14:m>
                  <m:oMath xmlns:m="http://schemas.openxmlformats.org/officeDocument/2006/math">
                    <m:r>
                      <a:rPr sz="7200" i="1">
                        <a:solidFill>
                          <a:srgbClr val="4F0F87"/>
                        </a:solidFill>
                        <a:latin typeface="Cambria Math" panose="02040503050406030204" pitchFamily="18" charset="0"/>
                      </a:rPr>
                      <m:t>𝑗</m:t>
                    </m:r>
                    <m:r>
                      <a:rPr sz="7200" i="1">
                        <a:solidFill>
                          <a:srgbClr val="4F0F87"/>
                        </a:solidFill>
                        <a:latin typeface="Cambria Math" panose="02040503050406030204" pitchFamily="18" charset="0"/>
                      </a:rPr>
                      <m:t>∈[</m:t>
                    </m:r>
                    <m:r>
                      <a:rPr sz="7200" i="1">
                        <a:solidFill>
                          <a:srgbClr val="4F0F87"/>
                        </a:solidFill>
                        <a:latin typeface="Cambria Math" panose="02040503050406030204" pitchFamily="18" charset="0"/>
                      </a:rPr>
                      <m:t>𝑛</m:t>
                    </m:r>
                    <m:r>
                      <a:rPr sz="7200" i="1">
                        <a:solidFill>
                          <a:srgbClr val="4F0F87"/>
                        </a:solidFill>
                        <a:latin typeface="Cambria Math" panose="02040503050406030204" pitchFamily="18" charset="0"/>
                      </a:rPr>
                      <m:t>]</m:t>
                    </m:r>
                  </m:oMath>
                </a14:m>
                <a:r>
                  <a:t>.</a:t>
                </a:r>
              </a:p>
              <a:p>
                <a:pPr marL="1649185" lvl="2" indent="-734785">
                  <a:lnSpc>
                    <a:spcPct val="150000"/>
                  </a:lnSpc>
                  <a:buChar char="-"/>
                  <a:defRPr sz="6000">
                    <a:solidFill>
                      <a:srgbClr val="4F0F87"/>
                    </a:solidFill>
                  </a:defRPr>
                </a:pPr>
                <a:r>
                  <a:t>Insert </a:t>
                </a:r>
                <a14:m>
                  <m:oMath xmlns:m="http://schemas.openxmlformats.org/officeDocument/2006/math">
                    <m:r>
                      <a:rPr sz="7200" i="1">
                        <a:solidFill>
                          <a:srgbClr val="4F0F87"/>
                        </a:solidFill>
                        <a:latin typeface="Cambria Math" panose="02040503050406030204" pitchFamily="18" charset="0"/>
                      </a:rPr>
                      <m:t>𝑟</m:t>
                    </m:r>
                  </m:oMath>
                </a14:m>
                <a:r>
                  <a:t> keys </a:t>
                </a:r>
                <a14:m>
                  <m:oMath xmlns:m="http://schemas.openxmlformats.org/officeDocument/2006/math">
                    <m:sSubSup>
                      <m:sSubSupPr>
                        <m:ctrlPr>
                          <a:rPr sz="7200" i="1">
                            <a:solidFill>
                              <a:srgbClr val="4F0F87"/>
                            </a:solidFill>
                            <a:latin typeface="Cambria Math" panose="02040503050406030204" pitchFamily="18" charset="0"/>
                          </a:rPr>
                        </m:ctrlPr>
                      </m:sSubSupPr>
                      <m:e>
                        <m:r>
                          <a:rPr sz="7200" i="1">
                            <a:solidFill>
                              <a:srgbClr val="4F0F87"/>
                            </a:solidFill>
                            <a:latin typeface="Cambria Math" panose="02040503050406030204" pitchFamily="18" charset="0"/>
                          </a:rPr>
                          <m:t>𝑘</m:t>
                        </m:r>
                      </m:e>
                      <m:sub>
                        <m:r>
                          <a:rPr sz="7200" i="1">
                            <a:solidFill>
                              <a:srgbClr val="4F0F87"/>
                            </a:solidFill>
                            <a:latin typeface="Cambria Math" panose="02040503050406030204" pitchFamily="18" charset="0"/>
                          </a:rPr>
                          <m:t>1</m:t>
                        </m:r>
                      </m:sub>
                      <m:sup>
                        <m:r>
                          <a:rPr sz="7200" i="1">
                            <a:solidFill>
                              <a:srgbClr val="4F0F87"/>
                            </a:solidFill>
                            <a:latin typeface="Cambria Math" panose="02040503050406030204" pitchFamily="18" charset="0"/>
                          </a:rPr>
                          <m:t>′</m:t>
                        </m:r>
                      </m:sup>
                    </m:sSubSup>
                    <m:r>
                      <a:rPr sz="7200" i="1">
                        <a:solidFill>
                          <a:srgbClr val="4F0F87"/>
                        </a:solidFill>
                        <a:latin typeface="Cambria Math" panose="02040503050406030204" pitchFamily="18" charset="0"/>
                      </a:rPr>
                      <m:t>&lt;...&lt;</m:t>
                    </m:r>
                    <m:sSubSup>
                      <m:sSubSupPr>
                        <m:ctrlPr>
                          <a:rPr sz="7200" i="1">
                            <a:solidFill>
                              <a:srgbClr val="4F0F87"/>
                            </a:solidFill>
                            <a:latin typeface="Cambria Math" panose="02040503050406030204" pitchFamily="18" charset="0"/>
                          </a:rPr>
                        </m:ctrlPr>
                      </m:sSubSupPr>
                      <m:e>
                        <m:r>
                          <a:rPr sz="7200" i="1">
                            <a:solidFill>
                              <a:srgbClr val="4F0F87"/>
                            </a:solidFill>
                            <a:latin typeface="Cambria Math" panose="02040503050406030204" pitchFamily="18" charset="0"/>
                          </a:rPr>
                          <m:t>𝑘</m:t>
                        </m:r>
                      </m:e>
                      <m:sub>
                        <m:r>
                          <a:rPr sz="7200" i="1">
                            <a:solidFill>
                              <a:srgbClr val="4F0F87"/>
                            </a:solidFill>
                            <a:latin typeface="Cambria Math" panose="02040503050406030204" pitchFamily="18" charset="0"/>
                          </a:rPr>
                          <m:t>𝑟</m:t>
                        </m:r>
                      </m:sub>
                      <m:sup>
                        <m:r>
                          <a:rPr sz="7200" i="1">
                            <a:solidFill>
                              <a:srgbClr val="4F0F87"/>
                            </a:solidFill>
                            <a:latin typeface="Cambria Math" panose="02040503050406030204" pitchFamily="18" charset="0"/>
                          </a:rPr>
                          <m:t>′</m:t>
                        </m:r>
                      </m:sup>
                    </m:sSubSup>
                  </m:oMath>
                </a14:m>
                <a:r>
                  <a:t> between </a:t>
                </a:r>
                <a14:m>
                  <m:oMath xmlns:m="http://schemas.openxmlformats.org/officeDocument/2006/math">
                    <m:sSub>
                      <m:sSubPr>
                        <m:ctrlPr>
                          <a:rPr sz="7200" i="1">
                            <a:solidFill>
                              <a:srgbClr val="4F0F87"/>
                            </a:solidFill>
                            <a:latin typeface="Cambria Math" panose="02040503050406030204" pitchFamily="18" charset="0"/>
                          </a:rPr>
                        </m:ctrlPr>
                      </m:sSubPr>
                      <m:e>
                        <m:r>
                          <a:rPr sz="7200" i="1">
                            <a:solidFill>
                              <a:srgbClr val="4F0F87"/>
                            </a:solidFill>
                            <a:latin typeface="Cambria Math" panose="02040503050406030204" pitchFamily="18" charset="0"/>
                          </a:rPr>
                          <m:t>𝑘</m:t>
                        </m:r>
                      </m:e>
                      <m:sub>
                        <m:r>
                          <a:rPr sz="7200" i="1">
                            <a:solidFill>
                              <a:srgbClr val="4F0F87"/>
                            </a:solidFill>
                            <a:latin typeface="Cambria Math" panose="02040503050406030204" pitchFamily="18" charset="0"/>
                          </a:rPr>
                          <m:t>𝑗</m:t>
                        </m:r>
                      </m:sub>
                    </m:sSub>
                  </m:oMath>
                </a14:m>
                <a:r>
                  <a:t> and </a:t>
                </a:r>
                <a14:m>
                  <m:oMath xmlns:m="http://schemas.openxmlformats.org/officeDocument/2006/math">
                    <m:sSub>
                      <m:sSubPr>
                        <m:ctrlPr>
                          <a:rPr sz="7200" i="1">
                            <a:solidFill>
                              <a:srgbClr val="4F0F87"/>
                            </a:solidFill>
                            <a:latin typeface="Cambria Math" panose="02040503050406030204" pitchFamily="18" charset="0"/>
                          </a:rPr>
                        </m:ctrlPr>
                      </m:sSubPr>
                      <m:e>
                        <m:r>
                          <a:rPr sz="7200" i="1">
                            <a:solidFill>
                              <a:srgbClr val="4F0F87"/>
                            </a:solidFill>
                            <a:latin typeface="Cambria Math" panose="02040503050406030204" pitchFamily="18" charset="0"/>
                          </a:rPr>
                          <m:t>𝑘</m:t>
                        </m:r>
                      </m:e>
                      <m:sub>
                        <m:r>
                          <a:rPr sz="7200" i="1">
                            <a:solidFill>
                              <a:srgbClr val="4F0F87"/>
                            </a:solidFill>
                            <a:latin typeface="Cambria Math" panose="02040503050406030204" pitchFamily="18" charset="0"/>
                          </a:rPr>
                          <m:t>𝑗</m:t>
                        </m:r>
                        <m:r>
                          <a:rPr sz="7200" i="1">
                            <a:solidFill>
                              <a:srgbClr val="4F0F87"/>
                            </a:solidFill>
                            <a:latin typeface="Cambria Math" panose="02040503050406030204" pitchFamily="18" charset="0"/>
                          </a:rPr>
                          <m:t>+1</m:t>
                        </m:r>
                      </m:sub>
                    </m:sSub>
                  </m:oMath>
                </a14:m>
                <a:r>
                  <a:t>.</a:t>
                </a:r>
              </a:p>
            </p:txBody>
          </p:sp>
        </mc:Choice>
        <mc:Fallback xmlns="">
          <p:sp>
            <p:nvSpPr>
              <p:cNvPr id="327" name="Let current key set be  .…"/>
              <p:cNvSpPr txBox="1">
                <a:spLocks noGrp="1" noRot="1" noChangeAspect="1" noMove="1" noResize="1" noEditPoints="1" noAdjustHandles="1" noChangeArrowheads="1" noChangeShapeType="1" noTextEdit="1"/>
              </p:cNvSpPr>
              <p:nvPr>
                <p:ph type="body" idx="1"/>
              </p:nvPr>
            </p:nvSpPr>
            <p:spPr>
              <a:xfrm>
                <a:off x="713111" y="2303618"/>
                <a:ext cx="22548011" cy="9593536"/>
              </a:xfrm>
              <a:prstGeom prst="rect">
                <a:avLst/>
              </a:prstGeom>
              <a:blipFill>
                <a:blip r:embed="rId3"/>
                <a:stretch>
                  <a:fillRect l="-865"/>
                </a:stretch>
              </a:blipFill>
            </p:spPr>
            <p:txBody>
              <a:bodyPr/>
              <a:lstStyle/>
              <a:p>
                <a:r>
                  <a:rPr lang="zh-CN" altLang="en-US">
                    <a:noFill/>
                  </a:rPr>
                  <a:t> </a:t>
                </a:r>
              </a:p>
            </p:txBody>
          </p:sp>
        </mc:Fallback>
      </mc:AlternateContent>
      <p:sp>
        <p:nvSpPr>
          <p:cNvPr id="328" name="Text Placeholder 4"/>
          <p:cNvSpPr>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lnSpcReduction="10000"/>
          </a:bodyPr>
          <a:lstStyle>
            <a:lvl1pPr marL="795527" indent="-1093850" algn="r" defTabSz="1060704">
              <a:defRPr sz="8352">
                <a:solidFill>
                  <a:srgbClr val="FFFFFF"/>
                </a:solidFill>
              </a:defRPr>
            </a:lvl1pPr>
          </a:lstStyle>
          <a:p>
            <a:r>
              <a:t>Batched Random Workloads</a:t>
            </a:r>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32" name="Let current key set be  .…"/>
              <p:cNvSpPr txBox="1">
                <a:spLocks noGrp="1"/>
              </p:cNvSpPr>
              <p:nvPr>
                <p:ph type="body" idx="1"/>
              </p:nvPr>
            </p:nvSpPr>
            <p:spPr>
              <a:xfrm>
                <a:off x="713111" y="2303618"/>
                <a:ext cx="22548011" cy="9593536"/>
              </a:xfrm>
              <a:prstGeom prst="rect">
                <a:avLst/>
              </a:prstGeom>
            </p:spPr>
            <p:txBody>
              <a:bodyPr/>
              <a:lstStyle/>
              <a:p>
                <a:pPr lvl="1">
                  <a:lnSpc>
                    <a:spcPct val="150000"/>
                  </a:lnSpc>
                  <a:defRPr sz="6000"/>
                </a:pPr>
                <a:r>
                  <a:t>Let current key set be </a:t>
                </a:r>
                <a14:m>
                  <m:oMath xmlns:m="http://schemas.openxmlformats.org/officeDocument/2006/math">
                    <m:sSub>
                      <m:sSubPr>
                        <m:ctrlPr>
                          <a:rPr sz="7200" i="1">
                            <a:solidFill>
                              <a:srgbClr val="4F0F87"/>
                            </a:solidFill>
                            <a:latin typeface="Cambria Math" panose="02040503050406030204" pitchFamily="18" charset="0"/>
                          </a:rPr>
                        </m:ctrlPr>
                      </m:sSubPr>
                      <m:e>
                        <m:r>
                          <a:rPr sz="7200" i="1">
                            <a:solidFill>
                              <a:srgbClr val="4F0F87"/>
                            </a:solidFill>
                            <a:latin typeface="Cambria Math" panose="02040503050406030204" pitchFamily="18" charset="0"/>
                          </a:rPr>
                          <m:t>𝑘</m:t>
                        </m:r>
                      </m:e>
                      <m:sub>
                        <m:r>
                          <a:rPr sz="7200" i="1">
                            <a:solidFill>
                              <a:srgbClr val="4F0F87"/>
                            </a:solidFill>
                            <a:latin typeface="Cambria Math" panose="02040503050406030204" pitchFamily="18" charset="0"/>
                          </a:rPr>
                          <m:t>1</m:t>
                        </m:r>
                      </m:sub>
                    </m:sSub>
                    <m:r>
                      <a:rPr sz="7200" i="1">
                        <a:solidFill>
                          <a:srgbClr val="4F0F87"/>
                        </a:solidFill>
                        <a:latin typeface="Cambria Math" panose="02040503050406030204" pitchFamily="18" charset="0"/>
                      </a:rPr>
                      <m:t>&lt;...&lt;</m:t>
                    </m:r>
                    <m:sSub>
                      <m:sSubPr>
                        <m:ctrlPr>
                          <a:rPr sz="7200" i="1">
                            <a:solidFill>
                              <a:srgbClr val="4F0F87"/>
                            </a:solidFill>
                            <a:latin typeface="Cambria Math" panose="02040503050406030204" pitchFamily="18" charset="0"/>
                          </a:rPr>
                        </m:ctrlPr>
                      </m:sSubPr>
                      <m:e>
                        <m:r>
                          <a:rPr sz="7200" i="1">
                            <a:solidFill>
                              <a:srgbClr val="4F0F87"/>
                            </a:solidFill>
                            <a:latin typeface="Cambria Math" panose="02040503050406030204" pitchFamily="18" charset="0"/>
                          </a:rPr>
                          <m:t>𝑘</m:t>
                        </m:r>
                      </m:e>
                      <m:sub>
                        <m:r>
                          <a:rPr sz="7200" i="1">
                            <a:solidFill>
                              <a:srgbClr val="4F0F87"/>
                            </a:solidFill>
                            <a:latin typeface="Cambria Math" panose="02040503050406030204" pitchFamily="18" charset="0"/>
                          </a:rPr>
                          <m:t>𝑛</m:t>
                        </m:r>
                      </m:sub>
                    </m:sSub>
                  </m:oMath>
                </a14:m>
                <a:r>
                  <a:t>.</a:t>
                </a:r>
              </a:p>
              <a:p>
                <a:pPr lvl="1">
                  <a:lnSpc>
                    <a:spcPct val="150000"/>
                  </a:lnSpc>
                  <a:defRPr sz="6000"/>
                </a:pPr>
                <a:r>
                  <a:t>To generate next key:</a:t>
                </a:r>
              </a:p>
              <a:p>
                <a:pPr marL="1649185" lvl="2" indent="-734785">
                  <a:lnSpc>
                    <a:spcPct val="150000"/>
                  </a:lnSpc>
                  <a:buChar char="-"/>
                  <a:defRPr sz="6000">
                    <a:solidFill>
                      <a:srgbClr val="4F0F87"/>
                    </a:solidFill>
                  </a:defRPr>
                </a:pPr>
                <a:r>
                  <a:t>Choose random </a:t>
                </a:r>
                <a14:m>
                  <m:oMath xmlns:m="http://schemas.openxmlformats.org/officeDocument/2006/math">
                    <m:r>
                      <a:rPr sz="7200" i="1">
                        <a:solidFill>
                          <a:srgbClr val="4F0F87"/>
                        </a:solidFill>
                        <a:latin typeface="Cambria Math" panose="02040503050406030204" pitchFamily="18" charset="0"/>
                      </a:rPr>
                      <m:t>𝑗</m:t>
                    </m:r>
                    <m:r>
                      <a:rPr sz="7200" i="1">
                        <a:solidFill>
                          <a:srgbClr val="4F0F87"/>
                        </a:solidFill>
                        <a:latin typeface="Cambria Math" panose="02040503050406030204" pitchFamily="18" charset="0"/>
                      </a:rPr>
                      <m:t>∈[</m:t>
                    </m:r>
                    <m:r>
                      <a:rPr sz="7200" i="1">
                        <a:solidFill>
                          <a:srgbClr val="4F0F87"/>
                        </a:solidFill>
                        <a:latin typeface="Cambria Math" panose="02040503050406030204" pitchFamily="18" charset="0"/>
                      </a:rPr>
                      <m:t>𝑛</m:t>
                    </m:r>
                    <m:r>
                      <a:rPr sz="7200" i="1">
                        <a:solidFill>
                          <a:srgbClr val="4F0F87"/>
                        </a:solidFill>
                        <a:latin typeface="Cambria Math" panose="02040503050406030204" pitchFamily="18" charset="0"/>
                      </a:rPr>
                      <m:t>]</m:t>
                    </m:r>
                  </m:oMath>
                </a14:m>
                <a:r>
                  <a:t>.</a:t>
                </a:r>
              </a:p>
              <a:p>
                <a:pPr marL="1649185" lvl="2" indent="-734785">
                  <a:lnSpc>
                    <a:spcPct val="150000"/>
                  </a:lnSpc>
                  <a:buChar char="-"/>
                  <a:defRPr sz="6000">
                    <a:solidFill>
                      <a:srgbClr val="4F0F87"/>
                    </a:solidFill>
                  </a:defRPr>
                </a:pPr>
                <a:r>
                  <a:t>Insert </a:t>
                </a:r>
                <a14:m>
                  <m:oMath xmlns:m="http://schemas.openxmlformats.org/officeDocument/2006/math">
                    <m:r>
                      <a:rPr sz="7200" i="1">
                        <a:solidFill>
                          <a:srgbClr val="4F0F87"/>
                        </a:solidFill>
                        <a:latin typeface="Cambria Math" panose="02040503050406030204" pitchFamily="18" charset="0"/>
                      </a:rPr>
                      <m:t>𝑟</m:t>
                    </m:r>
                  </m:oMath>
                </a14:m>
                <a:r>
                  <a:t> keys </a:t>
                </a:r>
                <a14:m>
                  <m:oMath xmlns:m="http://schemas.openxmlformats.org/officeDocument/2006/math">
                    <m:sSubSup>
                      <m:sSubSupPr>
                        <m:ctrlPr>
                          <a:rPr sz="7200" i="1">
                            <a:solidFill>
                              <a:srgbClr val="4F0F87"/>
                            </a:solidFill>
                            <a:latin typeface="Cambria Math" panose="02040503050406030204" pitchFamily="18" charset="0"/>
                          </a:rPr>
                        </m:ctrlPr>
                      </m:sSubSupPr>
                      <m:e>
                        <m:r>
                          <a:rPr sz="7200" i="1">
                            <a:solidFill>
                              <a:srgbClr val="4F0F87"/>
                            </a:solidFill>
                            <a:latin typeface="Cambria Math" panose="02040503050406030204" pitchFamily="18" charset="0"/>
                          </a:rPr>
                          <m:t>𝑘</m:t>
                        </m:r>
                      </m:e>
                      <m:sub>
                        <m:r>
                          <a:rPr sz="7200" i="1">
                            <a:solidFill>
                              <a:srgbClr val="4F0F87"/>
                            </a:solidFill>
                            <a:latin typeface="Cambria Math" panose="02040503050406030204" pitchFamily="18" charset="0"/>
                          </a:rPr>
                          <m:t>1</m:t>
                        </m:r>
                      </m:sub>
                      <m:sup>
                        <m:r>
                          <a:rPr sz="7200" i="1">
                            <a:solidFill>
                              <a:srgbClr val="4F0F87"/>
                            </a:solidFill>
                            <a:latin typeface="Cambria Math" panose="02040503050406030204" pitchFamily="18" charset="0"/>
                          </a:rPr>
                          <m:t>′</m:t>
                        </m:r>
                      </m:sup>
                    </m:sSubSup>
                    <m:r>
                      <a:rPr sz="7200" i="1">
                        <a:solidFill>
                          <a:srgbClr val="4F0F87"/>
                        </a:solidFill>
                        <a:latin typeface="Cambria Math" panose="02040503050406030204" pitchFamily="18" charset="0"/>
                      </a:rPr>
                      <m:t>&lt;...&lt;</m:t>
                    </m:r>
                    <m:sSubSup>
                      <m:sSubSupPr>
                        <m:ctrlPr>
                          <a:rPr sz="7200" i="1">
                            <a:solidFill>
                              <a:srgbClr val="4F0F87"/>
                            </a:solidFill>
                            <a:latin typeface="Cambria Math" panose="02040503050406030204" pitchFamily="18" charset="0"/>
                          </a:rPr>
                        </m:ctrlPr>
                      </m:sSubSupPr>
                      <m:e>
                        <m:r>
                          <a:rPr sz="7200" i="1">
                            <a:solidFill>
                              <a:srgbClr val="4F0F87"/>
                            </a:solidFill>
                            <a:latin typeface="Cambria Math" panose="02040503050406030204" pitchFamily="18" charset="0"/>
                          </a:rPr>
                          <m:t>𝑘</m:t>
                        </m:r>
                      </m:e>
                      <m:sub>
                        <m:r>
                          <a:rPr sz="7200" i="1">
                            <a:solidFill>
                              <a:srgbClr val="4F0F87"/>
                            </a:solidFill>
                            <a:latin typeface="Cambria Math" panose="02040503050406030204" pitchFamily="18" charset="0"/>
                          </a:rPr>
                          <m:t>𝑟</m:t>
                        </m:r>
                      </m:sub>
                      <m:sup>
                        <m:r>
                          <a:rPr sz="7200" i="1">
                            <a:solidFill>
                              <a:srgbClr val="4F0F87"/>
                            </a:solidFill>
                            <a:latin typeface="Cambria Math" panose="02040503050406030204" pitchFamily="18" charset="0"/>
                          </a:rPr>
                          <m:t>′</m:t>
                        </m:r>
                      </m:sup>
                    </m:sSubSup>
                  </m:oMath>
                </a14:m>
                <a:r>
                  <a:t> between </a:t>
                </a:r>
                <a14:m>
                  <m:oMath xmlns:m="http://schemas.openxmlformats.org/officeDocument/2006/math">
                    <m:sSub>
                      <m:sSubPr>
                        <m:ctrlPr>
                          <a:rPr sz="7200" i="1">
                            <a:solidFill>
                              <a:srgbClr val="4F0F87"/>
                            </a:solidFill>
                            <a:latin typeface="Cambria Math" panose="02040503050406030204" pitchFamily="18" charset="0"/>
                          </a:rPr>
                        </m:ctrlPr>
                      </m:sSubPr>
                      <m:e>
                        <m:r>
                          <a:rPr sz="7200" i="1">
                            <a:solidFill>
                              <a:srgbClr val="4F0F87"/>
                            </a:solidFill>
                            <a:latin typeface="Cambria Math" panose="02040503050406030204" pitchFamily="18" charset="0"/>
                          </a:rPr>
                          <m:t>𝑘</m:t>
                        </m:r>
                      </m:e>
                      <m:sub>
                        <m:r>
                          <a:rPr sz="7200" i="1">
                            <a:solidFill>
                              <a:srgbClr val="4F0F87"/>
                            </a:solidFill>
                            <a:latin typeface="Cambria Math" panose="02040503050406030204" pitchFamily="18" charset="0"/>
                          </a:rPr>
                          <m:t>𝑗</m:t>
                        </m:r>
                      </m:sub>
                    </m:sSub>
                  </m:oMath>
                </a14:m>
                <a:r>
                  <a:t> and </a:t>
                </a:r>
                <a14:m>
                  <m:oMath xmlns:m="http://schemas.openxmlformats.org/officeDocument/2006/math">
                    <m:sSub>
                      <m:sSubPr>
                        <m:ctrlPr>
                          <a:rPr sz="7200" i="1">
                            <a:solidFill>
                              <a:srgbClr val="4F0F87"/>
                            </a:solidFill>
                            <a:latin typeface="Cambria Math" panose="02040503050406030204" pitchFamily="18" charset="0"/>
                          </a:rPr>
                        </m:ctrlPr>
                      </m:sSubPr>
                      <m:e>
                        <m:r>
                          <a:rPr sz="7200" i="1">
                            <a:solidFill>
                              <a:srgbClr val="4F0F87"/>
                            </a:solidFill>
                            <a:latin typeface="Cambria Math" panose="02040503050406030204" pitchFamily="18" charset="0"/>
                          </a:rPr>
                          <m:t>𝑘</m:t>
                        </m:r>
                      </m:e>
                      <m:sub>
                        <m:r>
                          <a:rPr sz="7200" i="1">
                            <a:solidFill>
                              <a:srgbClr val="4F0F87"/>
                            </a:solidFill>
                            <a:latin typeface="Cambria Math" panose="02040503050406030204" pitchFamily="18" charset="0"/>
                          </a:rPr>
                          <m:t>𝑗</m:t>
                        </m:r>
                        <m:r>
                          <a:rPr sz="7200" i="1">
                            <a:solidFill>
                              <a:srgbClr val="4F0F87"/>
                            </a:solidFill>
                            <a:latin typeface="Cambria Math" panose="02040503050406030204" pitchFamily="18" charset="0"/>
                          </a:rPr>
                          <m:t>+1</m:t>
                        </m:r>
                      </m:sub>
                    </m:sSub>
                  </m:oMath>
                </a14:m>
                <a:r>
                  <a:t>.</a:t>
                </a:r>
              </a:p>
            </p:txBody>
          </p:sp>
        </mc:Choice>
        <mc:Fallback xmlns="">
          <p:sp>
            <p:nvSpPr>
              <p:cNvPr id="332" name="Let current key set be  .…"/>
              <p:cNvSpPr txBox="1">
                <a:spLocks noGrp="1" noRot="1" noChangeAspect="1" noMove="1" noResize="1" noEditPoints="1" noAdjustHandles="1" noChangeArrowheads="1" noChangeShapeType="1" noTextEdit="1"/>
              </p:cNvSpPr>
              <p:nvPr>
                <p:ph type="body" idx="1"/>
              </p:nvPr>
            </p:nvSpPr>
            <p:spPr>
              <a:xfrm>
                <a:off x="713111" y="2303618"/>
                <a:ext cx="22548011" cy="9593536"/>
              </a:xfrm>
              <a:prstGeom prst="rect">
                <a:avLst/>
              </a:prstGeom>
              <a:blipFill>
                <a:blip r:embed="rId3"/>
                <a:stretch>
                  <a:fillRect l="-865"/>
                </a:stretch>
              </a:blipFill>
            </p:spPr>
            <p:txBody>
              <a:bodyPr/>
              <a:lstStyle/>
              <a:p>
                <a:r>
                  <a:rPr lang="zh-CN" altLang="en-US">
                    <a:noFill/>
                  </a:rPr>
                  <a:t> </a:t>
                </a:r>
              </a:p>
            </p:txBody>
          </p:sp>
        </mc:Fallback>
      </mc:AlternateContent>
      <p:sp>
        <p:nvSpPr>
          <p:cNvPr id="333" name="Text Placeholder 4"/>
          <p:cNvSpPr>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lnSpcReduction="10000"/>
          </a:bodyPr>
          <a:lstStyle>
            <a:lvl1pPr marL="795527" indent="-1093850" algn="r" defTabSz="1060704">
              <a:defRPr sz="8352">
                <a:solidFill>
                  <a:srgbClr val="FFFFFF"/>
                </a:solidFill>
              </a:defRPr>
            </a:lvl1pPr>
          </a:lstStyle>
          <a:p>
            <a:r>
              <a:t>Batched Random Workloads</a:t>
            </a:r>
          </a:p>
        </p:txBody>
      </p:sp>
      <p:sp>
        <p:nvSpPr>
          <p:cNvPr id="334" name="Straight Connector 4"/>
          <p:cNvSpPr/>
          <p:nvPr/>
        </p:nvSpPr>
        <p:spPr>
          <a:xfrm>
            <a:off x="4879598" y="8274339"/>
            <a:ext cx="905282" cy="1889586"/>
          </a:xfrm>
          <a:prstGeom prst="line">
            <a:avLst/>
          </a:prstGeom>
          <a:ln w="25400">
            <a:solidFill>
              <a:srgbClr val="4F81BD"/>
            </a:solidFill>
          </a:ln>
          <a:effectLst>
            <a:outerShdw blurRad="38100" dist="20000" dir="5400000" rotWithShape="0">
              <a:srgbClr val="000000">
                <a:alpha val="38000"/>
              </a:srgbClr>
            </a:outerShdw>
          </a:effectLst>
        </p:spPr>
        <p:txBody>
          <a:bodyPr lIns="45719" rIns="45719"/>
          <a:lstStyle/>
          <a:p>
            <a:pPr indent="0" algn="l" defTabSz="457200">
              <a:buClrTx/>
              <a:defRPr sz="1800" b="0">
                <a:latin typeface="Calibri"/>
                <a:ea typeface="Calibri"/>
                <a:cs typeface="Calibri"/>
                <a:sym typeface="Calibri"/>
              </a:defRPr>
            </a:pPr>
            <a:endParaRPr/>
          </a:p>
        </p:txBody>
      </p:sp>
      <p:grpSp>
        <p:nvGrpSpPr>
          <p:cNvPr id="337" name="Rectangle 5"/>
          <p:cNvGrpSpPr/>
          <p:nvPr/>
        </p:nvGrpSpPr>
        <p:grpSpPr>
          <a:xfrm>
            <a:off x="3450172" y="10115463"/>
            <a:ext cx="5105680" cy="1900770"/>
            <a:chOff x="0" y="0"/>
            <a:chExt cx="5105679" cy="1900768"/>
          </a:xfrm>
        </p:grpSpPr>
        <p:sp>
          <p:nvSpPr>
            <p:cNvPr id="335" name="Rectangle"/>
            <p:cNvSpPr/>
            <p:nvPr/>
          </p:nvSpPr>
          <p:spPr>
            <a:xfrm>
              <a:off x="0" y="16479"/>
              <a:ext cx="5105680" cy="1867811"/>
            </a:xfrm>
            <a:prstGeom prst="rect">
              <a:avLst/>
            </a:prstGeom>
            <a:gradFill flip="none" rotWithShape="1">
              <a:gsLst>
                <a:gs pos="0">
                  <a:srgbClr val="3F80CE"/>
                </a:gs>
                <a:gs pos="100000">
                  <a:srgbClr val="A2C3FF"/>
                </a:gs>
              </a:gsLst>
              <a:lin ang="16200000" scaled="0"/>
            </a:gradFill>
            <a:ln w="9525" cap="flat">
              <a:solidFill>
                <a:srgbClr val="4A7EBB"/>
              </a:solidFill>
              <a:prstDash val="solid"/>
              <a:round/>
            </a:ln>
            <a:effectLst>
              <a:outerShdw blurRad="38100" dist="23000" dir="5400000" rotWithShape="0">
                <a:srgbClr val="000000">
                  <a:alpha val="35000"/>
                </a:srgbClr>
              </a:outerShdw>
            </a:effectLst>
          </p:spPr>
          <p:txBody>
            <a:bodyPr wrap="square" lIns="45719" tIns="45719" rIns="45719" bIns="45719" numCol="1" anchor="ctr">
              <a:noAutofit/>
            </a:bodyPr>
            <a:lstStyle/>
            <a:p>
              <a:pPr indent="0" defTabSz="457200">
                <a:buClrTx/>
                <a:defRPr sz="1800">
                  <a:solidFill>
                    <a:srgbClr val="FFFFFF"/>
                  </a:solidFill>
                  <a:latin typeface="Calibri"/>
                  <a:ea typeface="Calibri"/>
                  <a:cs typeface="Calibri"/>
                  <a:sym typeface="Calibri"/>
                </a:defRPr>
              </a:pPr>
              <a:endParaRPr/>
            </a:p>
          </p:txBody>
        </p:sp>
        <p:sp>
          <p:nvSpPr>
            <p:cNvPr id="336" name="Parameterized workload."/>
            <p:cNvSpPr txBox="1"/>
            <p:nvPr/>
          </p:nvSpPr>
          <p:spPr>
            <a:xfrm>
              <a:off x="208977" y="0"/>
              <a:ext cx="4687726" cy="190076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noAutofit/>
            </a:bodyPr>
            <a:lstStyle>
              <a:lvl1pPr indent="0" defTabSz="457200">
                <a:buClrTx/>
                <a:defRPr sz="3400">
                  <a:solidFill>
                    <a:srgbClr val="FFFFFF"/>
                  </a:solidFill>
                  <a:latin typeface="Calibri"/>
                  <a:ea typeface="Calibri"/>
                  <a:cs typeface="Calibri"/>
                  <a:sym typeface="Calibri"/>
                </a:defRPr>
              </a:lvl1pPr>
            </a:lstStyle>
            <a:p>
              <a:r>
                <a:t>Parameterized workload.</a:t>
              </a:r>
            </a:p>
          </p:txBody>
        </p:sp>
      </p:gr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41" name="Text Placeholder 4"/>
              <p:cNvSpPr>
                <a:spLocks noGrp="1"/>
              </p:cNvSpPr>
              <p:nvPr>
                <p:ph type="body" idx="21"/>
              </p:nvPr>
            </p:nvSpPr>
            <p:spPr>
              <a:prstGeom prst="rect">
                <a:avLst/>
              </a:prstGeom>
              <a:extLst>
                <a:ext uri="{C572A759-6A51-4108-AA02-DFA0A04FC94B}">
                  <ma14:wrappingTextBoxFlag xmlns="" xmlns:m="http://schemas.openxmlformats.org/officeDocument/2006/math" xmlns:ma14="http://schemas.microsoft.com/office/mac/drawingml/2011/main" val="1"/>
                </a:ext>
              </a:extLst>
            </p:spPr>
            <p:txBody>
              <a:bodyPr>
                <a:normAutofit fontScale="92500"/>
              </a:bodyPr>
              <a:lstStyle/>
              <a:p>
                <a:pPr marL="685800" indent="-942975" algn="r" defTabSz="914400">
                  <a:defRPr>
                    <a:solidFill>
                      <a:srgbClr val="FFFFFF"/>
                    </a:solidFill>
                  </a:defRPr>
                </a:pPr>
                <a:r>
                  <a:t>Batched Random Workload Example: </a:t>
                </a:r>
                <a14:m>
                  <m:oMath xmlns:m="http://schemas.openxmlformats.org/officeDocument/2006/math">
                    <m:r>
                      <a:rPr sz="8250" i="1">
                        <a:solidFill>
                          <a:srgbClr val="FEFEFE"/>
                        </a:solidFill>
                        <a:latin typeface="Cambria Math" panose="02040503050406030204" pitchFamily="18" charset="0"/>
                      </a:rPr>
                      <m:t>𝑟</m:t>
                    </m:r>
                    <m:r>
                      <a:rPr sz="8250" i="1">
                        <a:solidFill>
                          <a:srgbClr val="FEFEFE"/>
                        </a:solidFill>
                        <a:latin typeface="Cambria Math" panose="02040503050406030204" pitchFamily="18" charset="0"/>
                      </a:rPr>
                      <m:t>=4</m:t>
                    </m:r>
                  </m:oMath>
                </a14:m>
                <a:endParaRPr sz="9600"/>
              </a:p>
            </p:txBody>
          </p:sp>
        </mc:Choice>
        <mc:Fallback xmlns="">
          <p:sp>
            <p:nvSpPr>
              <p:cNvPr id="341" name="Text Placeholder 4"/>
              <p:cNvSpPr>
                <a:spLocks noGrp="1" noRot="1" noChangeAspect="1" noMove="1" noResize="1" noEditPoints="1" noAdjustHandles="1" noChangeArrowheads="1" noChangeShapeType="1" noTextEdit="1"/>
              </p:cNvSpPr>
              <p:nvPr>
                <p:ph type="body" idx="21"/>
              </p:nvPr>
            </p:nvSpPr>
            <p:spPr>
              <a:prstGeom prst="rect">
                <a:avLst/>
              </a:prstGeom>
              <a:blipFill>
                <a:blip r:embed="rId3"/>
                <a:stretch>
                  <a:fillRect t="-8252" b="-34951"/>
                </a:stretch>
              </a:blipFill>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zh-CN" altLang="en-US">
                    <a:noFill/>
                  </a:rPr>
                  <a:t> </a:t>
                </a:r>
              </a:p>
            </p:txBody>
          </p:sp>
        </mc:Fallback>
      </mc:AlternateContent>
      <p:graphicFrame>
        <p:nvGraphicFramePr>
          <p:cNvPr id="342" name="Table 1-1-1-4"/>
          <p:cNvGraphicFramePr/>
          <p:nvPr/>
        </p:nvGraphicFramePr>
        <p:xfrm>
          <a:off x="10150249" y="5855472"/>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20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21</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22</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23</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343" name="Table 1-1-1-2-2"/>
          <p:cNvGraphicFramePr/>
          <p:nvPr/>
        </p:nvGraphicFramePr>
        <p:xfrm>
          <a:off x="5580395" y="5842772"/>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8</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12</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19</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344" name="Table 1-1-1-1-1"/>
          <p:cNvGraphicFramePr/>
          <p:nvPr/>
        </p:nvGraphicFramePr>
        <p:xfrm>
          <a:off x="14749023" y="5842772"/>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24</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25</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50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345" name="Table 1-1-1-2-1-1-1"/>
          <p:cNvGraphicFramePr/>
          <p:nvPr/>
        </p:nvGraphicFramePr>
        <p:xfrm>
          <a:off x="6680200" y="8250335"/>
          <a:ext cx="11049000" cy="742792"/>
        </p:xfrm>
        <a:graphic>
          <a:graphicData uri="http://schemas.openxmlformats.org/drawingml/2006/table">
            <a:tbl>
              <a:tblPr>
                <a:tableStyleId>{EEE7283C-3CF3-47DC-8721-378D4A62B228}</a:tableStyleId>
              </a:tblPr>
              <a:tblGrid>
                <a:gridCol w="1104900">
                  <a:extLst>
                    <a:ext uri="{9D8B030D-6E8A-4147-A177-3AD203B41FA5}">
                      <a16:colId xmlns:a16="http://schemas.microsoft.com/office/drawing/2014/main" val="20000"/>
                    </a:ext>
                  </a:extLst>
                </a:gridCol>
                <a:gridCol w="1104900">
                  <a:extLst>
                    <a:ext uri="{9D8B030D-6E8A-4147-A177-3AD203B41FA5}">
                      <a16:colId xmlns:a16="http://schemas.microsoft.com/office/drawing/2014/main" val="20001"/>
                    </a:ext>
                  </a:extLst>
                </a:gridCol>
                <a:gridCol w="1104900">
                  <a:extLst>
                    <a:ext uri="{9D8B030D-6E8A-4147-A177-3AD203B41FA5}">
                      <a16:colId xmlns:a16="http://schemas.microsoft.com/office/drawing/2014/main" val="20002"/>
                    </a:ext>
                  </a:extLst>
                </a:gridCol>
                <a:gridCol w="1104900">
                  <a:extLst>
                    <a:ext uri="{9D8B030D-6E8A-4147-A177-3AD203B41FA5}">
                      <a16:colId xmlns:a16="http://schemas.microsoft.com/office/drawing/2014/main" val="20003"/>
                    </a:ext>
                  </a:extLst>
                </a:gridCol>
                <a:gridCol w="1104900">
                  <a:extLst>
                    <a:ext uri="{9D8B030D-6E8A-4147-A177-3AD203B41FA5}">
                      <a16:colId xmlns:a16="http://schemas.microsoft.com/office/drawing/2014/main" val="20004"/>
                    </a:ext>
                  </a:extLst>
                </a:gridCol>
                <a:gridCol w="1104900">
                  <a:extLst>
                    <a:ext uri="{9D8B030D-6E8A-4147-A177-3AD203B41FA5}">
                      <a16:colId xmlns:a16="http://schemas.microsoft.com/office/drawing/2014/main" val="20005"/>
                    </a:ext>
                  </a:extLst>
                </a:gridCol>
                <a:gridCol w="1104900">
                  <a:extLst>
                    <a:ext uri="{9D8B030D-6E8A-4147-A177-3AD203B41FA5}">
                      <a16:colId xmlns:a16="http://schemas.microsoft.com/office/drawing/2014/main" val="20006"/>
                    </a:ext>
                  </a:extLst>
                </a:gridCol>
                <a:gridCol w="1104900">
                  <a:extLst>
                    <a:ext uri="{9D8B030D-6E8A-4147-A177-3AD203B41FA5}">
                      <a16:colId xmlns:a16="http://schemas.microsoft.com/office/drawing/2014/main" val="20007"/>
                    </a:ext>
                  </a:extLst>
                </a:gridCol>
                <a:gridCol w="1104900">
                  <a:extLst>
                    <a:ext uri="{9D8B030D-6E8A-4147-A177-3AD203B41FA5}">
                      <a16:colId xmlns:a16="http://schemas.microsoft.com/office/drawing/2014/main" val="20008"/>
                    </a:ext>
                  </a:extLst>
                </a:gridCol>
                <a:gridCol w="1104900">
                  <a:extLst>
                    <a:ext uri="{9D8B030D-6E8A-4147-A177-3AD203B41FA5}">
                      <a16:colId xmlns:a16="http://schemas.microsoft.com/office/drawing/2014/main" val="20009"/>
                    </a:ext>
                  </a:extLst>
                </a:gridCol>
              </a:tblGrid>
              <a:tr h="742792">
                <a:tc>
                  <a:txBody>
                    <a:bodyPr/>
                    <a:lstStyle/>
                    <a:p>
                      <a:pPr algn="ctr" defTabSz="914400">
                        <a:defRPr>
                          <a:sym typeface="Helvetica Neue Light"/>
                        </a:defRPr>
                      </a:pPr>
                      <a:r>
                        <a:t>8</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12</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19</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21</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22</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23</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24</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25</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50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extLst>
                  <a:ext uri="{0D108BD9-81ED-4DB2-BD59-A6C34878D82A}">
                    <a16:rowId xmlns:a16="http://schemas.microsoft.com/office/drawing/2014/main" val="10000"/>
                  </a:ext>
                </a:extLst>
              </a:tr>
            </a:tbl>
          </a:graphicData>
        </a:graphic>
      </p:graphicFrame>
      <p:sp>
        <p:nvSpPr>
          <p:cNvPr id="346" name="Key set:"/>
          <p:cNvSpPr txBox="1"/>
          <p:nvPr/>
        </p:nvSpPr>
        <p:spPr>
          <a:xfrm>
            <a:off x="4868894" y="8341507"/>
            <a:ext cx="1575055" cy="5604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r>
              <a:t>Key set:</a:t>
            </a: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50" name="Text Placeholder 4"/>
              <p:cNvSpPr>
                <a:spLocks noGrp="1"/>
              </p:cNvSpPr>
              <p:nvPr>
                <p:ph type="body" idx="21"/>
              </p:nvPr>
            </p:nvSpPr>
            <p:spPr>
              <a:prstGeom prst="rect">
                <a:avLst/>
              </a:prstGeom>
              <a:extLst>
                <a:ext uri="{C572A759-6A51-4108-AA02-DFA0A04FC94B}">
                  <ma14:wrappingTextBoxFlag xmlns="" xmlns:m="http://schemas.openxmlformats.org/officeDocument/2006/math" xmlns:ma14="http://schemas.microsoft.com/office/mac/drawingml/2011/main" val="1"/>
                </a:ext>
              </a:extLst>
            </p:spPr>
            <p:txBody>
              <a:bodyPr>
                <a:normAutofit fontScale="92500"/>
              </a:bodyPr>
              <a:lstStyle/>
              <a:p>
                <a:pPr marL="685800" indent="-942975" algn="r" defTabSz="914400">
                  <a:defRPr>
                    <a:solidFill>
                      <a:srgbClr val="FFFFFF"/>
                    </a:solidFill>
                  </a:defRPr>
                </a:pPr>
                <a:r>
                  <a:t>Batched Random Workload Example: </a:t>
                </a:r>
                <a14:m>
                  <m:oMath xmlns:m="http://schemas.openxmlformats.org/officeDocument/2006/math">
                    <m:r>
                      <a:rPr sz="8250" i="1">
                        <a:solidFill>
                          <a:srgbClr val="FEFEFE"/>
                        </a:solidFill>
                        <a:latin typeface="Cambria Math" panose="02040503050406030204" pitchFamily="18" charset="0"/>
                      </a:rPr>
                      <m:t>𝑟</m:t>
                    </m:r>
                    <m:r>
                      <a:rPr sz="8250" i="1">
                        <a:solidFill>
                          <a:srgbClr val="FEFEFE"/>
                        </a:solidFill>
                        <a:latin typeface="Cambria Math" panose="02040503050406030204" pitchFamily="18" charset="0"/>
                      </a:rPr>
                      <m:t>=4</m:t>
                    </m:r>
                  </m:oMath>
                </a14:m>
                <a:endParaRPr sz="9600"/>
              </a:p>
            </p:txBody>
          </p:sp>
        </mc:Choice>
        <mc:Fallback xmlns="">
          <p:sp>
            <p:nvSpPr>
              <p:cNvPr id="350" name="Text Placeholder 4"/>
              <p:cNvSpPr>
                <a:spLocks noGrp="1" noRot="1" noChangeAspect="1" noMove="1" noResize="1" noEditPoints="1" noAdjustHandles="1" noChangeArrowheads="1" noChangeShapeType="1" noTextEdit="1"/>
              </p:cNvSpPr>
              <p:nvPr>
                <p:ph type="body" idx="21"/>
              </p:nvPr>
            </p:nvSpPr>
            <p:spPr>
              <a:prstGeom prst="rect">
                <a:avLst/>
              </a:prstGeom>
              <a:blipFill>
                <a:blip r:embed="rId3"/>
                <a:stretch>
                  <a:fillRect t="-8252" b="-34951"/>
                </a:stretch>
              </a:blipFill>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zh-CN" altLang="en-US">
                    <a:noFill/>
                  </a:rPr>
                  <a:t> </a:t>
                </a:r>
              </a:p>
            </p:txBody>
          </p:sp>
        </mc:Fallback>
      </mc:AlternateContent>
      <p:graphicFrame>
        <p:nvGraphicFramePr>
          <p:cNvPr id="351" name="Table 1-1-1-4"/>
          <p:cNvGraphicFramePr/>
          <p:nvPr/>
        </p:nvGraphicFramePr>
        <p:xfrm>
          <a:off x="10150249" y="5855472"/>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20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21</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22</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23</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352" name="Table 1-1-1-2-2"/>
          <p:cNvGraphicFramePr/>
          <p:nvPr/>
        </p:nvGraphicFramePr>
        <p:xfrm>
          <a:off x="5580395" y="5842772"/>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8</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12</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19</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353" name="Table 1-1-1-1-1"/>
          <p:cNvGraphicFramePr/>
          <p:nvPr/>
        </p:nvGraphicFramePr>
        <p:xfrm>
          <a:off x="14749023" y="5842772"/>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24</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25</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50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354" name="Table 1-1-1-2-1-1-1"/>
          <p:cNvGraphicFramePr/>
          <p:nvPr/>
        </p:nvGraphicFramePr>
        <p:xfrm>
          <a:off x="6680200" y="8250335"/>
          <a:ext cx="11049000" cy="742792"/>
        </p:xfrm>
        <a:graphic>
          <a:graphicData uri="http://schemas.openxmlformats.org/drawingml/2006/table">
            <a:tbl>
              <a:tblPr>
                <a:tableStyleId>{EEE7283C-3CF3-47DC-8721-378D4A62B228}</a:tableStyleId>
              </a:tblPr>
              <a:tblGrid>
                <a:gridCol w="1104900">
                  <a:extLst>
                    <a:ext uri="{9D8B030D-6E8A-4147-A177-3AD203B41FA5}">
                      <a16:colId xmlns:a16="http://schemas.microsoft.com/office/drawing/2014/main" val="20000"/>
                    </a:ext>
                  </a:extLst>
                </a:gridCol>
                <a:gridCol w="1104900">
                  <a:extLst>
                    <a:ext uri="{9D8B030D-6E8A-4147-A177-3AD203B41FA5}">
                      <a16:colId xmlns:a16="http://schemas.microsoft.com/office/drawing/2014/main" val="20001"/>
                    </a:ext>
                  </a:extLst>
                </a:gridCol>
                <a:gridCol w="1104900">
                  <a:extLst>
                    <a:ext uri="{9D8B030D-6E8A-4147-A177-3AD203B41FA5}">
                      <a16:colId xmlns:a16="http://schemas.microsoft.com/office/drawing/2014/main" val="20002"/>
                    </a:ext>
                  </a:extLst>
                </a:gridCol>
                <a:gridCol w="1104900">
                  <a:extLst>
                    <a:ext uri="{9D8B030D-6E8A-4147-A177-3AD203B41FA5}">
                      <a16:colId xmlns:a16="http://schemas.microsoft.com/office/drawing/2014/main" val="20003"/>
                    </a:ext>
                  </a:extLst>
                </a:gridCol>
                <a:gridCol w="1104900">
                  <a:extLst>
                    <a:ext uri="{9D8B030D-6E8A-4147-A177-3AD203B41FA5}">
                      <a16:colId xmlns:a16="http://schemas.microsoft.com/office/drawing/2014/main" val="20004"/>
                    </a:ext>
                  </a:extLst>
                </a:gridCol>
                <a:gridCol w="1104900">
                  <a:extLst>
                    <a:ext uri="{9D8B030D-6E8A-4147-A177-3AD203B41FA5}">
                      <a16:colId xmlns:a16="http://schemas.microsoft.com/office/drawing/2014/main" val="20005"/>
                    </a:ext>
                  </a:extLst>
                </a:gridCol>
                <a:gridCol w="1104900">
                  <a:extLst>
                    <a:ext uri="{9D8B030D-6E8A-4147-A177-3AD203B41FA5}">
                      <a16:colId xmlns:a16="http://schemas.microsoft.com/office/drawing/2014/main" val="20006"/>
                    </a:ext>
                  </a:extLst>
                </a:gridCol>
                <a:gridCol w="1104900">
                  <a:extLst>
                    <a:ext uri="{9D8B030D-6E8A-4147-A177-3AD203B41FA5}">
                      <a16:colId xmlns:a16="http://schemas.microsoft.com/office/drawing/2014/main" val="20007"/>
                    </a:ext>
                  </a:extLst>
                </a:gridCol>
                <a:gridCol w="1104900">
                  <a:extLst>
                    <a:ext uri="{9D8B030D-6E8A-4147-A177-3AD203B41FA5}">
                      <a16:colId xmlns:a16="http://schemas.microsoft.com/office/drawing/2014/main" val="20008"/>
                    </a:ext>
                  </a:extLst>
                </a:gridCol>
                <a:gridCol w="1104900">
                  <a:extLst>
                    <a:ext uri="{9D8B030D-6E8A-4147-A177-3AD203B41FA5}">
                      <a16:colId xmlns:a16="http://schemas.microsoft.com/office/drawing/2014/main" val="20009"/>
                    </a:ext>
                  </a:extLst>
                </a:gridCol>
              </a:tblGrid>
              <a:tr h="742792">
                <a:tc>
                  <a:txBody>
                    <a:bodyPr/>
                    <a:lstStyle/>
                    <a:p>
                      <a:pPr algn="ctr" defTabSz="914400">
                        <a:defRPr>
                          <a:sym typeface="Helvetica Neue Light"/>
                        </a:defRPr>
                      </a:pPr>
                      <a:r>
                        <a:t>8</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12</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19</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21</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22</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23</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24</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25</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50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extLst>
                  <a:ext uri="{0D108BD9-81ED-4DB2-BD59-A6C34878D82A}">
                    <a16:rowId xmlns:a16="http://schemas.microsoft.com/office/drawing/2014/main" val="10000"/>
                  </a:ext>
                </a:extLst>
              </a:tr>
            </a:tbl>
          </a:graphicData>
        </a:graphic>
      </p:graphicFrame>
      <p:sp>
        <p:nvSpPr>
          <p:cNvPr id="355" name="Key set:"/>
          <p:cNvSpPr txBox="1"/>
          <p:nvPr/>
        </p:nvSpPr>
        <p:spPr>
          <a:xfrm>
            <a:off x="4868894" y="8341507"/>
            <a:ext cx="1575055" cy="5604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r>
              <a:t>Key set:</a:t>
            </a:r>
          </a:p>
        </p:txBody>
      </p:sp>
      <p:pic>
        <p:nvPicPr>
          <p:cNvPr id="356" name="vecteezy_coin-toss-vector-icon-design_20156873.jpg" descr="vecteezy_coin-toss-vector-icon-design_20156873.jpg"/>
          <p:cNvPicPr>
            <a:picLocks noChangeAspect="1"/>
          </p:cNvPicPr>
          <p:nvPr/>
        </p:nvPicPr>
        <p:blipFill>
          <a:blip r:embed="rId4"/>
          <a:srcRect l="28357" t="14740" r="24987" b="14740"/>
          <a:stretch>
            <a:fillRect/>
          </a:stretch>
        </p:blipFill>
        <p:spPr>
          <a:xfrm>
            <a:off x="2937724" y="7497675"/>
            <a:ext cx="1574921" cy="2380471"/>
          </a:xfrm>
          <a:prstGeom prst="rect">
            <a:avLst/>
          </a:prstGeom>
          <a:ln w="25400">
            <a:solidFill>
              <a:srgbClr val="F3F7F5"/>
            </a:solidFill>
            <a:miter lim="400000"/>
          </a:ln>
          <a:effectLst>
            <a:outerShdw blurRad="50800" dist="25400" dir="3600000" rotWithShape="0">
              <a:srgbClr val="000000">
                <a:alpha val="70000"/>
              </a:srgbClr>
            </a:outerShdw>
          </a:effectLst>
        </p:spPr>
      </p:pic>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60" name="Text Placeholder 4"/>
              <p:cNvSpPr>
                <a:spLocks noGrp="1"/>
              </p:cNvSpPr>
              <p:nvPr>
                <p:ph type="body" idx="21"/>
              </p:nvPr>
            </p:nvSpPr>
            <p:spPr>
              <a:prstGeom prst="rect">
                <a:avLst/>
              </a:prstGeom>
              <a:extLst>
                <a:ext uri="{C572A759-6A51-4108-AA02-DFA0A04FC94B}">
                  <ma14:wrappingTextBoxFlag xmlns="" xmlns:m="http://schemas.openxmlformats.org/officeDocument/2006/math" xmlns:ma14="http://schemas.microsoft.com/office/mac/drawingml/2011/main" val="1"/>
                </a:ext>
              </a:extLst>
            </p:spPr>
            <p:txBody>
              <a:bodyPr>
                <a:normAutofit fontScale="92500"/>
              </a:bodyPr>
              <a:lstStyle/>
              <a:p>
                <a:pPr marL="685800" indent="-942975" algn="r" defTabSz="914400">
                  <a:defRPr>
                    <a:solidFill>
                      <a:srgbClr val="FFFFFF"/>
                    </a:solidFill>
                  </a:defRPr>
                </a:pPr>
                <a:r>
                  <a:t>Batched Random Workload Example: </a:t>
                </a:r>
                <a14:m>
                  <m:oMath xmlns:m="http://schemas.openxmlformats.org/officeDocument/2006/math">
                    <m:r>
                      <a:rPr sz="8250" i="1">
                        <a:solidFill>
                          <a:srgbClr val="FEFEFE"/>
                        </a:solidFill>
                        <a:latin typeface="Cambria Math" panose="02040503050406030204" pitchFamily="18" charset="0"/>
                      </a:rPr>
                      <m:t>𝑟</m:t>
                    </m:r>
                    <m:r>
                      <a:rPr sz="8250" i="1">
                        <a:solidFill>
                          <a:srgbClr val="FEFEFE"/>
                        </a:solidFill>
                        <a:latin typeface="Cambria Math" panose="02040503050406030204" pitchFamily="18" charset="0"/>
                      </a:rPr>
                      <m:t>=4</m:t>
                    </m:r>
                  </m:oMath>
                </a14:m>
                <a:endParaRPr sz="9600"/>
              </a:p>
            </p:txBody>
          </p:sp>
        </mc:Choice>
        <mc:Fallback xmlns="">
          <p:sp>
            <p:nvSpPr>
              <p:cNvPr id="360" name="Text Placeholder 4"/>
              <p:cNvSpPr>
                <a:spLocks noGrp="1" noRot="1" noChangeAspect="1" noMove="1" noResize="1" noEditPoints="1" noAdjustHandles="1" noChangeArrowheads="1" noChangeShapeType="1" noTextEdit="1"/>
              </p:cNvSpPr>
              <p:nvPr>
                <p:ph type="body" idx="21"/>
              </p:nvPr>
            </p:nvSpPr>
            <p:spPr>
              <a:prstGeom prst="rect">
                <a:avLst/>
              </a:prstGeom>
              <a:blipFill>
                <a:blip r:embed="rId3"/>
                <a:stretch>
                  <a:fillRect t="-8252" b="-34951"/>
                </a:stretch>
              </a:blipFill>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zh-CN" altLang="en-US">
                    <a:noFill/>
                  </a:rPr>
                  <a:t> </a:t>
                </a:r>
              </a:p>
            </p:txBody>
          </p:sp>
        </mc:Fallback>
      </mc:AlternateContent>
      <p:graphicFrame>
        <p:nvGraphicFramePr>
          <p:cNvPr id="361" name="Table 1-1-1-4"/>
          <p:cNvGraphicFramePr/>
          <p:nvPr/>
        </p:nvGraphicFramePr>
        <p:xfrm>
          <a:off x="10150249" y="5855472"/>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20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21</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22</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23</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362" name="Table 1-1-1-2-2"/>
          <p:cNvGraphicFramePr/>
          <p:nvPr/>
        </p:nvGraphicFramePr>
        <p:xfrm>
          <a:off x="5580395" y="5842772"/>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8</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12</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19</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363" name="Table 1-1-1-1-1"/>
          <p:cNvGraphicFramePr/>
          <p:nvPr/>
        </p:nvGraphicFramePr>
        <p:xfrm>
          <a:off x="14749023" y="5842772"/>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24</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25</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50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364" name="Table 1-1-1-2-1-1-1"/>
          <p:cNvGraphicFramePr/>
          <p:nvPr/>
        </p:nvGraphicFramePr>
        <p:xfrm>
          <a:off x="6680200" y="8250335"/>
          <a:ext cx="11049000" cy="742792"/>
        </p:xfrm>
        <a:graphic>
          <a:graphicData uri="http://schemas.openxmlformats.org/drawingml/2006/table">
            <a:tbl>
              <a:tblPr>
                <a:tableStyleId>{EEE7283C-3CF3-47DC-8721-378D4A62B228}</a:tableStyleId>
              </a:tblPr>
              <a:tblGrid>
                <a:gridCol w="1104900">
                  <a:extLst>
                    <a:ext uri="{9D8B030D-6E8A-4147-A177-3AD203B41FA5}">
                      <a16:colId xmlns:a16="http://schemas.microsoft.com/office/drawing/2014/main" val="20000"/>
                    </a:ext>
                  </a:extLst>
                </a:gridCol>
                <a:gridCol w="1104900">
                  <a:extLst>
                    <a:ext uri="{9D8B030D-6E8A-4147-A177-3AD203B41FA5}">
                      <a16:colId xmlns:a16="http://schemas.microsoft.com/office/drawing/2014/main" val="20001"/>
                    </a:ext>
                  </a:extLst>
                </a:gridCol>
                <a:gridCol w="1104900">
                  <a:extLst>
                    <a:ext uri="{9D8B030D-6E8A-4147-A177-3AD203B41FA5}">
                      <a16:colId xmlns:a16="http://schemas.microsoft.com/office/drawing/2014/main" val="20002"/>
                    </a:ext>
                  </a:extLst>
                </a:gridCol>
                <a:gridCol w="1104900">
                  <a:extLst>
                    <a:ext uri="{9D8B030D-6E8A-4147-A177-3AD203B41FA5}">
                      <a16:colId xmlns:a16="http://schemas.microsoft.com/office/drawing/2014/main" val="20003"/>
                    </a:ext>
                  </a:extLst>
                </a:gridCol>
                <a:gridCol w="1104900">
                  <a:extLst>
                    <a:ext uri="{9D8B030D-6E8A-4147-A177-3AD203B41FA5}">
                      <a16:colId xmlns:a16="http://schemas.microsoft.com/office/drawing/2014/main" val="20004"/>
                    </a:ext>
                  </a:extLst>
                </a:gridCol>
                <a:gridCol w="1104900">
                  <a:extLst>
                    <a:ext uri="{9D8B030D-6E8A-4147-A177-3AD203B41FA5}">
                      <a16:colId xmlns:a16="http://schemas.microsoft.com/office/drawing/2014/main" val="20005"/>
                    </a:ext>
                  </a:extLst>
                </a:gridCol>
                <a:gridCol w="1104900">
                  <a:extLst>
                    <a:ext uri="{9D8B030D-6E8A-4147-A177-3AD203B41FA5}">
                      <a16:colId xmlns:a16="http://schemas.microsoft.com/office/drawing/2014/main" val="20006"/>
                    </a:ext>
                  </a:extLst>
                </a:gridCol>
                <a:gridCol w="1104900">
                  <a:extLst>
                    <a:ext uri="{9D8B030D-6E8A-4147-A177-3AD203B41FA5}">
                      <a16:colId xmlns:a16="http://schemas.microsoft.com/office/drawing/2014/main" val="20007"/>
                    </a:ext>
                  </a:extLst>
                </a:gridCol>
                <a:gridCol w="1104900">
                  <a:extLst>
                    <a:ext uri="{9D8B030D-6E8A-4147-A177-3AD203B41FA5}">
                      <a16:colId xmlns:a16="http://schemas.microsoft.com/office/drawing/2014/main" val="20008"/>
                    </a:ext>
                  </a:extLst>
                </a:gridCol>
                <a:gridCol w="1104900">
                  <a:extLst>
                    <a:ext uri="{9D8B030D-6E8A-4147-A177-3AD203B41FA5}">
                      <a16:colId xmlns:a16="http://schemas.microsoft.com/office/drawing/2014/main" val="20009"/>
                    </a:ext>
                  </a:extLst>
                </a:gridCol>
              </a:tblGrid>
              <a:tr h="742792">
                <a:tc>
                  <a:txBody>
                    <a:bodyPr/>
                    <a:lstStyle/>
                    <a:p>
                      <a:pPr algn="ctr" defTabSz="914400">
                        <a:defRPr>
                          <a:sym typeface="Helvetica Neue Light"/>
                        </a:defRPr>
                      </a:pPr>
                      <a:r>
                        <a:t>8</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12</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19</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21</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22</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23</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24</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25</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50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extLst>
                  <a:ext uri="{0D108BD9-81ED-4DB2-BD59-A6C34878D82A}">
                    <a16:rowId xmlns:a16="http://schemas.microsoft.com/office/drawing/2014/main" val="10000"/>
                  </a:ext>
                </a:extLst>
              </a:tr>
            </a:tbl>
          </a:graphicData>
        </a:graphic>
      </p:graphicFrame>
      <p:sp>
        <p:nvSpPr>
          <p:cNvPr id="365" name="Key set:"/>
          <p:cNvSpPr txBox="1"/>
          <p:nvPr/>
        </p:nvSpPr>
        <p:spPr>
          <a:xfrm>
            <a:off x="4868894" y="8341507"/>
            <a:ext cx="1575055" cy="5604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r>
              <a:t>Key set:</a:t>
            </a:r>
          </a:p>
        </p:txBody>
      </p:sp>
      <p:sp>
        <p:nvSpPr>
          <p:cNvPr id="366" name="Line"/>
          <p:cNvSpPr/>
          <p:nvPr/>
        </p:nvSpPr>
        <p:spPr>
          <a:xfrm>
            <a:off x="16660387" y="7158642"/>
            <a:ext cx="1" cy="994052"/>
          </a:xfrm>
          <a:prstGeom prst="line">
            <a:avLst/>
          </a:prstGeom>
          <a:ln w="25400">
            <a:solidFill>
              <a:srgbClr val="000000"/>
            </a:solidFill>
            <a:miter lim="400000"/>
            <a:tailEnd type="triangle"/>
          </a:ln>
        </p:spPr>
        <p:txBody>
          <a:bodyPr lIns="50800" tIns="50800" rIns="50800" bIns="50800" anchor="ctr"/>
          <a:lstStyle/>
          <a:p>
            <a:endParaRPr/>
          </a:p>
        </p:txBody>
      </p:sp>
      <p:pic>
        <p:nvPicPr>
          <p:cNvPr id="367" name="vecteezy_coin-toss-vector-icon-design_20156873.jpg" descr="vecteezy_coin-toss-vector-icon-design_20156873.jpg"/>
          <p:cNvPicPr>
            <a:picLocks noChangeAspect="1"/>
          </p:cNvPicPr>
          <p:nvPr/>
        </p:nvPicPr>
        <p:blipFill>
          <a:blip r:embed="rId4"/>
          <a:srcRect l="28357" t="14740" r="24987" b="14740"/>
          <a:stretch>
            <a:fillRect/>
          </a:stretch>
        </p:blipFill>
        <p:spPr>
          <a:xfrm>
            <a:off x="2937724" y="7497675"/>
            <a:ext cx="1574921" cy="2380471"/>
          </a:xfrm>
          <a:prstGeom prst="rect">
            <a:avLst/>
          </a:prstGeom>
          <a:ln w="25400">
            <a:solidFill>
              <a:srgbClr val="F3F7F5"/>
            </a:solidFill>
            <a:miter lim="400000"/>
          </a:ln>
          <a:effectLst>
            <a:outerShdw blurRad="50800" dist="25400" dir="3600000" rotWithShape="0">
              <a:srgbClr val="000000">
                <a:alpha val="70000"/>
              </a:srgbClr>
            </a:outerShdw>
          </a:effec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xmlns:m="http://schemas.openxmlformats.org/officeDocument/2006/math" xmlns:a14="http://schemas.microsoft.com/office/drawing/2010/main">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71" name="Text Placeholder 4"/>
              <p:cNvSpPr>
                <a:spLocks noGrp="1"/>
              </p:cNvSpPr>
              <p:nvPr>
                <p:ph type="body" idx="21"/>
              </p:nvPr>
            </p:nvSpPr>
            <p:spPr>
              <a:prstGeom prst="rect">
                <a:avLst/>
              </a:prstGeom>
              <a:extLst>
                <a:ext uri="{C572A759-6A51-4108-AA02-DFA0A04FC94B}">
                  <ma14:wrappingTextBoxFlag xmlns="" xmlns:m="http://schemas.openxmlformats.org/officeDocument/2006/math" xmlns:ma14="http://schemas.microsoft.com/office/mac/drawingml/2011/main" val="1"/>
                </a:ext>
              </a:extLst>
            </p:spPr>
            <p:txBody>
              <a:bodyPr>
                <a:normAutofit fontScale="92500"/>
              </a:bodyPr>
              <a:lstStyle/>
              <a:p>
                <a:pPr marL="685800" indent="-942975" algn="r" defTabSz="914400">
                  <a:defRPr>
                    <a:solidFill>
                      <a:srgbClr val="FFFFFF"/>
                    </a:solidFill>
                  </a:defRPr>
                </a:pPr>
                <a:r>
                  <a:t>Batched Random Workload Example: </a:t>
                </a:r>
                <a14:m>
                  <m:oMath xmlns:m="http://schemas.openxmlformats.org/officeDocument/2006/math">
                    <m:r>
                      <a:rPr sz="8250" i="1">
                        <a:solidFill>
                          <a:srgbClr val="FEFEFE"/>
                        </a:solidFill>
                        <a:latin typeface="Cambria Math" panose="02040503050406030204" pitchFamily="18" charset="0"/>
                      </a:rPr>
                      <m:t>𝑟</m:t>
                    </m:r>
                    <m:r>
                      <a:rPr sz="8250" i="1">
                        <a:solidFill>
                          <a:srgbClr val="FEFEFE"/>
                        </a:solidFill>
                        <a:latin typeface="Cambria Math" panose="02040503050406030204" pitchFamily="18" charset="0"/>
                      </a:rPr>
                      <m:t>=4</m:t>
                    </m:r>
                  </m:oMath>
                </a14:m>
                <a:endParaRPr sz="9600"/>
              </a:p>
            </p:txBody>
          </p:sp>
        </mc:Choice>
        <mc:Fallback xmlns="">
          <p:sp>
            <p:nvSpPr>
              <p:cNvPr id="371" name="Text Placeholder 4"/>
              <p:cNvSpPr>
                <a:spLocks noGrp="1" noRot="1" noChangeAspect="1" noMove="1" noResize="1" noEditPoints="1" noAdjustHandles="1" noChangeArrowheads="1" noChangeShapeType="1" noTextEdit="1"/>
              </p:cNvSpPr>
              <p:nvPr>
                <p:ph type="body" idx="21"/>
              </p:nvPr>
            </p:nvSpPr>
            <p:spPr>
              <a:prstGeom prst="rect">
                <a:avLst/>
              </a:prstGeom>
              <a:blipFill>
                <a:blip r:embed="rId3"/>
                <a:stretch>
                  <a:fillRect t="-8252" b="-34951"/>
                </a:stretch>
              </a:blipFill>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zh-CN" altLang="en-US">
                    <a:noFill/>
                  </a:rPr>
                  <a:t> </a:t>
                </a:r>
              </a:p>
            </p:txBody>
          </p:sp>
        </mc:Fallback>
      </mc:AlternateContent>
      <p:graphicFrame>
        <p:nvGraphicFramePr>
          <p:cNvPr id="372" name="Table 1-1-1"/>
          <p:cNvGraphicFramePr/>
          <p:nvPr/>
        </p:nvGraphicFramePr>
        <p:xfrm>
          <a:off x="10150249" y="5855472"/>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20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21</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22</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23</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373" name="Table 1-1-1-2"/>
          <p:cNvGraphicFramePr/>
          <p:nvPr/>
        </p:nvGraphicFramePr>
        <p:xfrm>
          <a:off x="5580395" y="5842772"/>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8</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12</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19</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374" name="Table 1-1-1-1"/>
          <p:cNvGraphicFramePr/>
          <p:nvPr/>
        </p:nvGraphicFramePr>
        <p:xfrm>
          <a:off x="14749023" y="5842772"/>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24</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25</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50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375" name="Table 1-1-1-2-1-1"/>
          <p:cNvGraphicFramePr/>
          <p:nvPr/>
        </p:nvGraphicFramePr>
        <p:xfrm>
          <a:off x="6680200" y="8250335"/>
          <a:ext cx="11049000" cy="742792"/>
        </p:xfrm>
        <a:graphic>
          <a:graphicData uri="http://schemas.openxmlformats.org/drawingml/2006/table">
            <a:tbl>
              <a:tblPr>
                <a:tableStyleId>{EEE7283C-3CF3-47DC-8721-378D4A62B228}</a:tableStyleId>
              </a:tblPr>
              <a:tblGrid>
                <a:gridCol w="1104900">
                  <a:extLst>
                    <a:ext uri="{9D8B030D-6E8A-4147-A177-3AD203B41FA5}">
                      <a16:colId xmlns:a16="http://schemas.microsoft.com/office/drawing/2014/main" val="20000"/>
                    </a:ext>
                  </a:extLst>
                </a:gridCol>
                <a:gridCol w="1104900">
                  <a:extLst>
                    <a:ext uri="{9D8B030D-6E8A-4147-A177-3AD203B41FA5}">
                      <a16:colId xmlns:a16="http://schemas.microsoft.com/office/drawing/2014/main" val="20001"/>
                    </a:ext>
                  </a:extLst>
                </a:gridCol>
                <a:gridCol w="1104900">
                  <a:extLst>
                    <a:ext uri="{9D8B030D-6E8A-4147-A177-3AD203B41FA5}">
                      <a16:colId xmlns:a16="http://schemas.microsoft.com/office/drawing/2014/main" val="20002"/>
                    </a:ext>
                  </a:extLst>
                </a:gridCol>
                <a:gridCol w="1104900">
                  <a:extLst>
                    <a:ext uri="{9D8B030D-6E8A-4147-A177-3AD203B41FA5}">
                      <a16:colId xmlns:a16="http://schemas.microsoft.com/office/drawing/2014/main" val="20003"/>
                    </a:ext>
                  </a:extLst>
                </a:gridCol>
                <a:gridCol w="1104900">
                  <a:extLst>
                    <a:ext uri="{9D8B030D-6E8A-4147-A177-3AD203B41FA5}">
                      <a16:colId xmlns:a16="http://schemas.microsoft.com/office/drawing/2014/main" val="20004"/>
                    </a:ext>
                  </a:extLst>
                </a:gridCol>
                <a:gridCol w="1104900">
                  <a:extLst>
                    <a:ext uri="{9D8B030D-6E8A-4147-A177-3AD203B41FA5}">
                      <a16:colId xmlns:a16="http://schemas.microsoft.com/office/drawing/2014/main" val="20005"/>
                    </a:ext>
                  </a:extLst>
                </a:gridCol>
                <a:gridCol w="1104900">
                  <a:extLst>
                    <a:ext uri="{9D8B030D-6E8A-4147-A177-3AD203B41FA5}">
                      <a16:colId xmlns:a16="http://schemas.microsoft.com/office/drawing/2014/main" val="20006"/>
                    </a:ext>
                  </a:extLst>
                </a:gridCol>
                <a:gridCol w="1104900">
                  <a:extLst>
                    <a:ext uri="{9D8B030D-6E8A-4147-A177-3AD203B41FA5}">
                      <a16:colId xmlns:a16="http://schemas.microsoft.com/office/drawing/2014/main" val="20007"/>
                    </a:ext>
                  </a:extLst>
                </a:gridCol>
                <a:gridCol w="1104900">
                  <a:extLst>
                    <a:ext uri="{9D8B030D-6E8A-4147-A177-3AD203B41FA5}">
                      <a16:colId xmlns:a16="http://schemas.microsoft.com/office/drawing/2014/main" val="20008"/>
                    </a:ext>
                  </a:extLst>
                </a:gridCol>
                <a:gridCol w="1104900">
                  <a:extLst>
                    <a:ext uri="{9D8B030D-6E8A-4147-A177-3AD203B41FA5}">
                      <a16:colId xmlns:a16="http://schemas.microsoft.com/office/drawing/2014/main" val="20009"/>
                    </a:ext>
                  </a:extLst>
                </a:gridCol>
              </a:tblGrid>
              <a:tr h="742792">
                <a:tc>
                  <a:txBody>
                    <a:bodyPr/>
                    <a:lstStyle/>
                    <a:p>
                      <a:pPr algn="ctr" defTabSz="914400">
                        <a:defRPr>
                          <a:sym typeface="Helvetica Neue Light"/>
                        </a:defRPr>
                      </a:pPr>
                      <a:r>
                        <a:t>8</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12</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19</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21</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22</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23</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24</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25</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50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extLst>
                  <a:ext uri="{0D108BD9-81ED-4DB2-BD59-A6C34878D82A}">
                    <a16:rowId xmlns:a16="http://schemas.microsoft.com/office/drawing/2014/main" val="10000"/>
                  </a:ext>
                </a:extLst>
              </a:tr>
            </a:tbl>
          </a:graphicData>
        </a:graphic>
      </p:graphicFrame>
      <p:sp>
        <p:nvSpPr>
          <p:cNvPr id="376" name="Key set:"/>
          <p:cNvSpPr txBox="1"/>
          <p:nvPr/>
        </p:nvSpPr>
        <p:spPr>
          <a:xfrm>
            <a:off x="4868894" y="8341507"/>
            <a:ext cx="1575055" cy="5604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r>
              <a:t>Key set:</a:t>
            </a:r>
          </a:p>
        </p:txBody>
      </p:sp>
      <p:sp>
        <p:nvSpPr>
          <p:cNvPr id="377" name="Line"/>
          <p:cNvSpPr/>
          <p:nvPr/>
        </p:nvSpPr>
        <p:spPr>
          <a:xfrm>
            <a:off x="16354662" y="4824251"/>
            <a:ext cx="1" cy="994053"/>
          </a:xfrm>
          <a:prstGeom prst="line">
            <a:avLst/>
          </a:prstGeom>
          <a:ln w="25400">
            <a:solidFill>
              <a:srgbClr val="000000"/>
            </a:solidFill>
            <a:miter lim="400000"/>
            <a:tailEnd type="triangle"/>
          </a:ln>
        </p:spPr>
        <p:txBody>
          <a:bodyPr lIns="50800" tIns="50800" rIns="50800" bIns="50800" anchor="ctr"/>
          <a:lstStyle/>
          <a:p>
            <a:endParaRPr/>
          </a:p>
        </p:txBody>
      </p:sp>
      <p:sp>
        <p:nvSpPr>
          <p:cNvPr id="378" name="Insert: 30, 35 ,40 ,45."/>
          <p:cNvSpPr txBox="1"/>
          <p:nvPr/>
        </p:nvSpPr>
        <p:spPr>
          <a:xfrm>
            <a:off x="14451568" y="4223117"/>
            <a:ext cx="3806191" cy="5604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r>
              <a:t>Insert: 30, 35 ,40 ,45.</a:t>
            </a:r>
          </a:p>
        </p:txBody>
      </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82" name="Text Placeholder 4"/>
              <p:cNvSpPr>
                <a:spLocks noGrp="1"/>
              </p:cNvSpPr>
              <p:nvPr>
                <p:ph type="body" idx="21"/>
              </p:nvPr>
            </p:nvSpPr>
            <p:spPr>
              <a:prstGeom prst="rect">
                <a:avLst/>
              </a:prstGeom>
              <a:extLst>
                <a:ext uri="{C572A759-6A51-4108-AA02-DFA0A04FC94B}">
                  <ma14:wrappingTextBoxFlag xmlns="" xmlns:m="http://schemas.openxmlformats.org/officeDocument/2006/math" xmlns:ma14="http://schemas.microsoft.com/office/mac/drawingml/2011/main" val="1"/>
                </a:ext>
              </a:extLst>
            </p:spPr>
            <p:txBody>
              <a:bodyPr>
                <a:normAutofit fontScale="92500"/>
              </a:bodyPr>
              <a:lstStyle/>
              <a:p>
                <a:pPr marL="685800" indent="-942975" algn="r" defTabSz="914400">
                  <a:defRPr>
                    <a:solidFill>
                      <a:srgbClr val="FFFFFF"/>
                    </a:solidFill>
                  </a:defRPr>
                </a:pPr>
                <a:r>
                  <a:t>Batched Random Workload Example: </a:t>
                </a:r>
                <a14:m>
                  <m:oMath xmlns:m="http://schemas.openxmlformats.org/officeDocument/2006/math">
                    <m:r>
                      <a:rPr sz="8250" i="1">
                        <a:solidFill>
                          <a:srgbClr val="FEFEFE"/>
                        </a:solidFill>
                        <a:latin typeface="Cambria Math" panose="02040503050406030204" pitchFamily="18" charset="0"/>
                      </a:rPr>
                      <m:t>𝑟</m:t>
                    </m:r>
                    <m:r>
                      <a:rPr sz="8250" i="1">
                        <a:solidFill>
                          <a:srgbClr val="FEFEFE"/>
                        </a:solidFill>
                        <a:latin typeface="Cambria Math" panose="02040503050406030204" pitchFamily="18" charset="0"/>
                      </a:rPr>
                      <m:t>=4</m:t>
                    </m:r>
                  </m:oMath>
                </a14:m>
                <a:endParaRPr sz="9600"/>
              </a:p>
            </p:txBody>
          </p:sp>
        </mc:Choice>
        <mc:Fallback xmlns="">
          <p:sp>
            <p:nvSpPr>
              <p:cNvPr id="382" name="Text Placeholder 4"/>
              <p:cNvSpPr>
                <a:spLocks noGrp="1" noRot="1" noChangeAspect="1" noMove="1" noResize="1" noEditPoints="1" noAdjustHandles="1" noChangeArrowheads="1" noChangeShapeType="1" noTextEdit="1"/>
              </p:cNvSpPr>
              <p:nvPr>
                <p:ph type="body" idx="21"/>
              </p:nvPr>
            </p:nvSpPr>
            <p:spPr>
              <a:prstGeom prst="rect">
                <a:avLst/>
              </a:prstGeom>
              <a:blipFill>
                <a:blip r:embed="rId3"/>
                <a:stretch>
                  <a:fillRect t="-8252" b="-34951"/>
                </a:stretch>
              </a:blipFill>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zh-CN" altLang="en-US">
                    <a:noFill/>
                  </a:rPr>
                  <a:t> </a:t>
                </a:r>
              </a:p>
            </p:txBody>
          </p:sp>
        </mc:Fallback>
      </mc:AlternateContent>
      <p:graphicFrame>
        <p:nvGraphicFramePr>
          <p:cNvPr id="383" name="Table 1-1-1-3"/>
          <p:cNvGraphicFramePr/>
          <p:nvPr/>
        </p:nvGraphicFramePr>
        <p:xfrm>
          <a:off x="10150249" y="5855472"/>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20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21</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22</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23</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384" name="Table 1-1-1-2-1"/>
          <p:cNvGraphicFramePr/>
          <p:nvPr/>
        </p:nvGraphicFramePr>
        <p:xfrm>
          <a:off x="5580395" y="5842772"/>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8</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12</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19</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385" name="Table 1-1-1-1-1"/>
          <p:cNvGraphicFramePr/>
          <p:nvPr/>
        </p:nvGraphicFramePr>
        <p:xfrm>
          <a:off x="14749023" y="5842772"/>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24</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25</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30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50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386" name="Table 1-1-1-2-1-1-1"/>
          <p:cNvGraphicFramePr/>
          <p:nvPr/>
        </p:nvGraphicFramePr>
        <p:xfrm>
          <a:off x="6680200" y="8250335"/>
          <a:ext cx="11048994" cy="742792"/>
        </p:xfrm>
        <a:graphic>
          <a:graphicData uri="http://schemas.openxmlformats.org/drawingml/2006/table">
            <a:tbl>
              <a:tblPr>
                <a:tableStyleId>{EEE7283C-3CF3-47DC-8721-378D4A62B228}</a:tableStyleId>
              </a:tblPr>
              <a:tblGrid>
                <a:gridCol w="1004454">
                  <a:extLst>
                    <a:ext uri="{9D8B030D-6E8A-4147-A177-3AD203B41FA5}">
                      <a16:colId xmlns:a16="http://schemas.microsoft.com/office/drawing/2014/main" val="20000"/>
                    </a:ext>
                  </a:extLst>
                </a:gridCol>
                <a:gridCol w="1004454">
                  <a:extLst>
                    <a:ext uri="{9D8B030D-6E8A-4147-A177-3AD203B41FA5}">
                      <a16:colId xmlns:a16="http://schemas.microsoft.com/office/drawing/2014/main" val="20001"/>
                    </a:ext>
                  </a:extLst>
                </a:gridCol>
                <a:gridCol w="1004454">
                  <a:extLst>
                    <a:ext uri="{9D8B030D-6E8A-4147-A177-3AD203B41FA5}">
                      <a16:colId xmlns:a16="http://schemas.microsoft.com/office/drawing/2014/main" val="20002"/>
                    </a:ext>
                  </a:extLst>
                </a:gridCol>
                <a:gridCol w="1004454">
                  <a:extLst>
                    <a:ext uri="{9D8B030D-6E8A-4147-A177-3AD203B41FA5}">
                      <a16:colId xmlns:a16="http://schemas.microsoft.com/office/drawing/2014/main" val="20003"/>
                    </a:ext>
                  </a:extLst>
                </a:gridCol>
                <a:gridCol w="1004454">
                  <a:extLst>
                    <a:ext uri="{9D8B030D-6E8A-4147-A177-3AD203B41FA5}">
                      <a16:colId xmlns:a16="http://schemas.microsoft.com/office/drawing/2014/main" val="20004"/>
                    </a:ext>
                  </a:extLst>
                </a:gridCol>
                <a:gridCol w="1004454">
                  <a:extLst>
                    <a:ext uri="{9D8B030D-6E8A-4147-A177-3AD203B41FA5}">
                      <a16:colId xmlns:a16="http://schemas.microsoft.com/office/drawing/2014/main" val="20005"/>
                    </a:ext>
                  </a:extLst>
                </a:gridCol>
                <a:gridCol w="1004454">
                  <a:extLst>
                    <a:ext uri="{9D8B030D-6E8A-4147-A177-3AD203B41FA5}">
                      <a16:colId xmlns:a16="http://schemas.microsoft.com/office/drawing/2014/main" val="20006"/>
                    </a:ext>
                  </a:extLst>
                </a:gridCol>
                <a:gridCol w="1004454">
                  <a:extLst>
                    <a:ext uri="{9D8B030D-6E8A-4147-A177-3AD203B41FA5}">
                      <a16:colId xmlns:a16="http://schemas.microsoft.com/office/drawing/2014/main" val="20007"/>
                    </a:ext>
                  </a:extLst>
                </a:gridCol>
                <a:gridCol w="1004454">
                  <a:extLst>
                    <a:ext uri="{9D8B030D-6E8A-4147-A177-3AD203B41FA5}">
                      <a16:colId xmlns:a16="http://schemas.microsoft.com/office/drawing/2014/main" val="20008"/>
                    </a:ext>
                  </a:extLst>
                </a:gridCol>
                <a:gridCol w="1004454">
                  <a:extLst>
                    <a:ext uri="{9D8B030D-6E8A-4147-A177-3AD203B41FA5}">
                      <a16:colId xmlns:a16="http://schemas.microsoft.com/office/drawing/2014/main" val="20009"/>
                    </a:ext>
                  </a:extLst>
                </a:gridCol>
                <a:gridCol w="1004454">
                  <a:extLst>
                    <a:ext uri="{9D8B030D-6E8A-4147-A177-3AD203B41FA5}">
                      <a16:colId xmlns:a16="http://schemas.microsoft.com/office/drawing/2014/main" val="20010"/>
                    </a:ext>
                  </a:extLst>
                </a:gridCol>
              </a:tblGrid>
              <a:tr h="742792">
                <a:tc>
                  <a:txBody>
                    <a:bodyPr/>
                    <a:lstStyle/>
                    <a:p>
                      <a:pPr algn="ctr" defTabSz="914400">
                        <a:defRPr>
                          <a:sym typeface="Helvetica Neue Light"/>
                        </a:defRPr>
                      </a:pPr>
                      <a:r>
                        <a:t>8</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12</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19</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21</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22</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23</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24</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25</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30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50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extLst>
                  <a:ext uri="{0D108BD9-81ED-4DB2-BD59-A6C34878D82A}">
                    <a16:rowId xmlns:a16="http://schemas.microsoft.com/office/drawing/2014/main" val="10000"/>
                  </a:ext>
                </a:extLst>
              </a:tr>
            </a:tbl>
          </a:graphicData>
        </a:graphic>
      </p:graphicFrame>
      <p:sp>
        <p:nvSpPr>
          <p:cNvPr id="387" name="Key set:"/>
          <p:cNvSpPr txBox="1"/>
          <p:nvPr/>
        </p:nvSpPr>
        <p:spPr>
          <a:xfrm>
            <a:off x="4868894" y="8341507"/>
            <a:ext cx="1575055" cy="5604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r>
              <a:t>Key set:</a:t>
            </a:r>
          </a:p>
        </p:txBody>
      </p:sp>
      <p:sp>
        <p:nvSpPr>
          <p:cNvPr id="388" name="Line"/>
          <p:cNvSpPr/>
          <p:nvPr/>
        </p:nvSpPr>
        <p:spPr>
          <a:xfrm>
            <a:off x="17180162" y="4824251"/>
            <a:ext cx="1" cy="994053"/>
          </a:xfrm>
          <a:prstGeom prst="line">
            <a:avLst/>
          </a:prstGeom>
          <a:ln w="25400">
            <a:solidFill>
              <a:srgbClr val="000000"/>
            </a:solidFill>
            <a:miter lim="400000"/>
            <a:tailEnd type="triangle"/>
          </a:ln>
        </p:spPr>
        <p:txBody>
          <a:bodyPr lIns="50800" tIns="50800" rIns="50800" bIns="50800" anchor="ctr"/>
          <a:lstStyle/>
          <a:p>
            <a:endParaRPr/>
          </a:p>
        </p:txBody>
      </p:sp>
      <p:sp>
        <p:nvSpPr>
          <p:cNvPr id="389" name="Insert: 35 ,40 ,45."/>
          <p:cNvSpPr txBox="1"/>
          <p:nvPr/>
        </p:nvSpPr>
        <p:spPr>
          <a:xfrm>
            <a:off x="15594822" y="4223117"/>
            <a:ext cx="3170683" cy="5604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r>
              <a:t>Insert: 35 ,40 ,45.</a:t>
            </a:r>
          </a:p>
        </p:txBody>
      </p:sp>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93" name="Text Placeholder 4"/>
              <p:cNvSpPr>
                <a:spLocks noGrp="1"/>
              </p:cNvSpPr>
              <p:nvPr>
                <p:ph type="body" idx="21"/>
              </p:nvPr>
            </p:nvSpPr>
            <p:spPr>
              <a:prstGeom prst="rect">
                <a:avLst/>
              </a:prstGeom>
              <a:extLst>
                <a:ext uri="{C572A759-6A51-4108-AA02-DFA0A04FC94B}">
                  <ma14:wrappingTextBoxFlag xmlns="" xmlns:m="http://schemas.openxmlformats.org/officeDocument/2006/math" xmlns:ma14="http://schemas.microsoft.com/office/mac/drawingml/2011/main" val="1"/>
                </a:ext>
              </a:extLst>
            </p:spPr>
            <p:txBody>
              <a:bodyPr>
                <a:normAutofit fontScale="92500"/>
              </a:bodyPr>
              <a:lstStyle/>
              <a:p>
                <a:pPr marL="685800" indent="-942975" algn="r" defTabSz="914400">
                  <a:defRPr>
                    <a:solidFill>
                      <a:srgbClr val="FFFFFF"/>
                    </a:solidFill>
                  </a:defRPr>
                </a:pPr>
                <a:r>
                  <a:t>Batched Random Workload Example: </a:t>
                </a:r>
                <a14:m>
                  <m:oMath xmlns:m="http://schemas.openxmlformats.org/officeDocument/2006/math">
                    <m:r>
                      <a:rPr sz="8250" i="1">
                        <a:solidFill>
                          <a:srgbClr val="FEFEFE"/>
                        </a:solidFill>
                        <a:latin typeface="Cambria Math" panose="02040503050406030204" pitchFamily="18" charset="0"/>
                      </a:rPr>
                      <m:t>𝑟</m:t>
                    </m:r>
                    <m:r>
                      <a:rPr sz="8250" i="1">
                        <a:solidFill>
                          <a:srgbClr val="FEFEFE"/>
                        </a:solidFill>
                        <a:latin typeface="Cambria Math" panose="02040503050406030204" pitchFamily="18" charset="0"/>
                      </a:rPr>
                      <m:t>=4</m:t>
                    </m:r>
                  </m:oMath>
                </a14:m>
                <a:endParaRPr sz="9600"/>
              </a:p>
            </p:txBody>
          </p:sp>
        </mc:Choice>
        <mc:Fallback xmlns="">
          <p:sp>
            <p:nvSpPr>
              <p:cNvPr id="393" name="Text Placeholder 4"/>
              <p:cNvSpPr>
                <a:spLocks noGrp="1" noRot="1" noChangeAspect="1" noMove="1" noResize="1" noEditPoints="1" noAdjustHandles="1" noChangeArrowheads="1" noChangeShapeType="1" noTextEdit="1"/>
              </p:cNvSpPr>
              <p:nvPr>
                <p:ph type="body" idx="21"/>
              </p:nvPr>
            </p:nvSpPr>
            <p:spPr>
              <a:prstGeom prst="rect">
                <a:avLst/>
              </a:prstGeom>
              <a:blipFill>
                <a:blip r:embed="rId3"/>
                <a:stretch>
                  <a:fillRect t="-8252" b="-34951"/>
                </a:stretch>
              </a:blipFill>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zh-CN" altLang="en-US">
                    <a:noFill/>
                  </a:rPr>
                  <a:t> </a:t>
                </a:r>
              </a:p>
            </p:txBody>
          </p:sp>
        </mc:Fallback>
      </mc:AlternateContent>
      <p:graphicFrame>
        <p:nvGraphicFramePr>
          <p:cNvPr id="394" name="Table 1-1-1"/>
          <p:cNvGraphicFramePr/>
          <p:nvPr/>
        </p:nvGraphicFramePr>
        <p:xfrm>
          <a:off x="10150249" y="5855472"/>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20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21</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22</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23</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395" name="Table 1-1-1-2"/>
          <p:cNvGraphicFramePr/>
          <p:nvPr/>
        </p:nvGraphicFramePr>
        <p:xfrm>
          <a:off x="5580395" y="5842772"/>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8</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12</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19</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396" name="Table 1-1-1-1"/>
          <p:cNvGraphicFramePr/>
          <p:nvPr/>
        </p:nvGraphicFramePr>
        <p:xfrm>
          <a:off x="14749023" y="5842772"/>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24</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25</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30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35</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50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397" name="Table 1-1-1-2-1-1"/>
          <p:cNvGraphicFramePr/>
          <p:nvPr/>
        </p:nvGraphicFramePr>
        <p:xfrm>
          <a:off x="6680200" y="8250335"/>
          <a:ext cx="11049000" cy="742792"/>
        </p:xfrm>
        <a:graphic>
          <a:graphicData uri="http://schemas.openxmlformats.org/drawingml/2006/table">
            <a:tbl>
              <a:tblPr>
                <a:tableStyleId>{EEE7283C-3CF3-47DC-8721-378D4A62B228}</a:tableStyleId>
              </a:tblPr>
              <a:tblGrid>
                <a:gridCol w="920750">
                  <a:extLst>
                    <a:ext uri="{9D8B030D-6E8A-4147-A177-3AD203B41FA5}">
                      <a16:colId xmlns:a16="http://schemas.microsoft.com/office/drawing/2014/main" val="20000"/>
                    </a:ext>
                  </a:extLst>
                </a:gridCol>
                <a:gridCol w="920750">
                  <a:extLst>
                    <a:ext uri="{9D8B030D-6E8A-4147-A177-3AD203B41FA5}">
                      <a16:colId xmlns:a16="http://schemas.microsoft.com/office/drawing/2014/main" val="20001"/>
                    </a:ext>
                  </a:extLst>
                </a:gridCol>
                <a:gridCol w="920750">
                  <a:extLst>
                    <a:ext uri="{9D8B030D-6E8A-4147-A177-3AD203B41FA5}">
                      <a16:colId xmlns:a16="http://schemas.microsoft.com/office/drawing/2014/main" val="20002"/>
                    </a:ext>
                  </a:extLst>
                </a:gridCol>
                <a:gridCol w="920750">
                  <a:extLst>
                    <a:ext uri="{9D8B030D-6E8A-4147-A177-3AD203B41FA5}">
                      <a16:colId xmlns:a16="http://schemas.microsoft.com/office/drawing/2014/main" val="20003"/>
                    </a:ext>
                  </a:extLst>
                </a:gridCol>
                <a:gridCol w="920750">
                  <a:extLst>
                    <a:ext uri="{9D8B030D-6E8A-4147-A177-3AD203B41FA5}">
                      <a16:colId xmlns:a16="http://schemas.microsoft.com/office/drawing/2014/main" val="20004"/>
                    </a:ext>
                  </a:extLst>
                </a:gridCol>
                <a:gridCol w="920750">
                  <a:extLst>
                    <a:ext uri="{9D8B030D-6E8A-4147-A177-3AD203B41FA5}">
                      <a16:colId xmlns:a16="http://schemas.microsoft.com/office/drawing/2014/main" val="20005"/>
                    </a:ext>
                  </a:extLst>
                </a:gridCol>
                <a:gridCol w="920750">
                  <a:extLst>
                    <a:ext uri="{9D8B030D-6E8A-4147-A177-3AD203B41FA5}">
                      <a16:colId xmlns:a16="http://schemas.microsoft.com/office/drawing/2014/main" val="20006"/>
                    </a:ext>
                  </a:extLst>
                </a:gridCol>
                <a:gridCol w="920750">
                  <a:extLst>
                    <a:ext uri="{9D8B030D-6E8A-4147-A177-3AD203B41FA5}">
                      <a16:colId xmlns:a16="http://schemas.microsoft.com/office/drawing/2014/main" val="20007"/>
                    </a:ext>
                  </a:extLst>
                </a:gridCol>
                <a:gridCol w="920750">
                  <a:extLst>
                    <a:ext uri="{9D8B030D-6E8A-4147-A177-3AD203B41FA5}">
                      <a16:colId xmlns:a16="http://schemas.microsoft.com/office/drawing/2014/main" val="20008"/>
                    </a:ext>
                  </a:extLst>
                </a:gridCol>
                <a:gridCol w="920750">
                  <a:extLst>
                    <a:ext uri="{9D8B030D-6E8A-4147-A177-3AD203B41FA5}">
                      <a16:colId xmlns:a16="http://schemas.microsoft.com/office/drawing/2014/main" val="20009"/>
                    </a:ext>
                  </a:extLst>
                </a:gridCol>
                <a:gridCol w="920750">
                  <a:extLst>
                    <a:ext uri="{9D8B030D-6E8A-4147-A177-3AD203B41FA5}">
                      <a16:colId xmlns:a16="http://schemas.microsoft.com/office/drawing/2014/main" val="20010"/>
                    </a:ext>
                  </a:extLst>
                </a:gridCol>
                <a:gridCol w="920750">
                  <a:extLst>
                    <a:ext uri="{9D8B030D-6E8A-4147-A177-3AD203B41FA5}">
                      <a16:colId xmlns:a16="http://schemas.microsoft.com/office/drawing/2014/main" val="20011"/>
                    </a:ext>
                  </a:extLst>
                </a:gridCol>
              </a:tblGrid>
              <a:tr h="742792">
                <a:tc>
                  <a:txBody>
                    <a:bodyPr/>
                    <a:lstStyle/>
                    <a:p>
                      <a:pPr algn="ctr" defTabSz="914400">
                        <a:defRPr>
                          <a:sym typeface="Helvetica Neue Light"/>
                        </a:defRPr>
                      </a:pPr>
                      <a:r>
                        <a:t>8</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12</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19</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21</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22</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23</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24</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25</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30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35</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50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extLst>
                  <a:ext uri="{0D108BD9-81ED-4DB2-BD59-A6C34878D82A}">
                    <a16:rowId xmlns:a16="http://schemas.microsoft.com/office/drawing/2014/main" val="10000"/>
                  </a:ext>
                </a:extLst>
              </a:tr>
            </a:tbl>
          </a:graphicData>
        </a:graphic>
      </p:graphicFrame>
      <p:sp>
        <p:nvSpPr>
          <p:cNvPr id="398" name="Key set:"/>
          <p:cNvSpPr txBox="1"/>
          <p:nvPr/>
        </p:nvSpPr>
        <p:spPr>
          <a:xfrm>
            <a:off x="4868894" y="8341507"/>
            <a:ext cx="1575055" cy="5604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r>
              <a:t>Key set:</a:t>
            </a:r>
          </a:p>
        </p:txBody>
      </p:sp>
      <p:sp>
        <p:nvSpPr>
          <p:cNvPr id="399" name="Line"/>
          <p:cNvSpPr/>
          <p:nvPr/>
        </p:nvSpPr>
        <p:spPr>
          <a:xfrm>
            <a:off x="18005662" y="4824251"/>
            <a:ext cx="1" cy="994053"/>
          </a:xfrm>
          <a:prstGeom prst="line">
            <a:avLst/>
          </a:prstGeom>
          <a:ln w="25400">
            <a:solidFill>
              <a:srgbClr val="000000"/>
            </a:solidFill>
            <a:miter lim="400000"/>
            <a:tailEnd type="triangle"/>
          </a:ln>
        </p:spPr>
        <p:txBody>
          <a:bodyPr lIns="50800" tIns="50800" rIns="50800" bIns="50800" anchor="ctr"/>
          <a:lstStyle/>
          <a:p>
            <a:endParaRPr/>
          </a:p>
        </p:txBody>
      </p:sp>
      <p:sp>
        <p:nvSpPr>
          <p:cNvPr id="400" name="Insert: 40 ,45."/>
          <p:cNvSpPr txBox="1"/>
          <p:nvPr/>
        </p:nvSpPr>
        <p:spPr>
          <a:xfrm>
            <a:off x="16738076" y="4223117"/>
            <a:ext cx="2535175" cy="5604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r>
              <a:t>Insert: 40 ,45.</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B-trees are ubiquitous in theory/practice…"/>
          <p:cNvSpPr txBox="1">
            <a:spLocks noGrp="1"/>
          </p:cNvSpPr>
          <p:nvPr>
            <p:ph type="body" idx="1"/>
          </p:nvPr>
        </p:nvSpPr>
        <p:spPr>
          <a:xfrm>
            <a:off x="586111" y="2303618"/>
            <a:ext cx="22548011" cy="6417663"/>
          </a:xfrm>
          <a:prstGeom prst="rect">
            <a:avLst/>
          </a:prstGeom>
        </p:spPr>
        <p:txBody>
          <a:bodyPr/>
          <a:lstStyle/>
          <a:p>
            <a:pPr lvl="1">
              <a:lnSpc>
                <a:spcPct val="150000"/>
              </a:lnSpc>
              <a:defRPr sz="6000"/>
            </a:pPr>
            <a:r>
              <a:t>B-trees are ubiquitous in theory/practice</a:t>
            </a:r>
          </a:p>
          <a:p>
            <a:pPr lvl="1">
              <a:lnSpc>
                <a:spcPct val="150000"/>
              </a:lnSpc>
              <a:defRPr sz="6000"/>
            </a:pPr>
            <a:r>
              <a:t>Common pathology: Internal memory fragmentation</a:t>
            </a:r>
          </a:p>
        </p:txBody>
      </p:sp>
      <p:sp>
        <p:nvSpPr>
          <p:cNvPr id="105" name="Text Placeholder 4"/>
          <p:cNvSpPr>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lnSpcReduction="10000"/>
          </a:bodyPr>
          <a:lstStyle>
            <a:lvl1pPr marL="795527" indent="-1093850" algn="r" defTabSz="1060704">
              <a:defRPr sz="8352">
                <a:solidFill>
                  <a:srgbClr val="FFFFFF"/>
                </a:solidFill>
              </a:defRPr>
            </a:lvl1pPr>
          </a:lstStyle>
          <a:p>
            <a:r>
              <a:t>B-trees</a:t>
            </a:r>
          </a:p>
        </p:txBody>
      </p:sp>
      <p:pic>
        <p:nvPicPr>
          <p:cNvPr id="106" name="pasted-movie.png" descr="pasted-movie.png"/>
          <p:cNvPicPr>
            <a:picLocks noChangeAspect="1"/>
          </p:cNvPicPr>
          <p:nvPr/>
        </p:nvPicPr>
        <p:blipFill>
          <a:blip r:embed="rId3"/>
          <a:stretch>
            <a:fillRect/>
          </a:stretch>
        </p:blipFill>
        <p:spPr>
          <a:xfrm>
            <a:off x="5422900" y="6035252"/>
            <a:ext cx="13563600" cy="5245101"/>
          </a:xfrm>
          <a:prstGeom prst="rect">
            <a:avLst/>
          </a:prstGeom>
          <a:ln w="12700">
            <a:miter lim="400000"/>
          </a:ln>
        </p:spPr>
      </p:pic>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04" name="Text Placeholder 4"/>
              <p:cNvSpPr>
                <a:spLocks noGrp="1"/>
              </p:cNvSpPr>
              <p:nvPr>
                <p:ph type="body" idx="21"/>
              </p:nvPr>
            </p:nvSpPr>
            <p:spPr>
              <a:prstGeom prst="rect">
                <a:avLst/>
              </a:prstGeom>
              <a:extLst>
                <a:ext uri="{C572A759-6A51-4108-AA02-DFA0A04FC94B}">
                  <ma14:wrappingTextBoxFlag xmlns="" xmlns:m="http://schemas.openxmlformats.org/officeDocument/2006/math" xmlns:ma14="http://schemas.microsoft.com/office/mac/drawingml/2011/main" val="1"/>
                </a:ext>
              </a:extLst>
            </p:spPr>
            <p:txBody>
              <a:bodyPr>
                <a:normAutofit fontScale="92500"/>
              </a:bodyPr>
              <a:lstStyle/>
              <a:p>
                <a:pPr marL="685800" indent="-942975" algn="r" defTabSz="914400">
                  <a:defRPr>
                    <a:solidFill>
                      <a:srgbClr val="FFFFFF"/>
                    </a:solidFill>
                  </a:defRPr>
                </a:pPr>
                <a:r>
                  <a:t>Batched Random Workload Example: </a:t>
                </a:r>
                <a14:m>
                  <m:oMath xmlns:m="http://schemas.openxmlformats.org/officeDocument/2006/math">
                    <m:r>
                      <a:rPr sz="8250" i="1">
                        <a:solidFill>
                          <a:srgbClr val="FEFEFE"/>
                        </a:solidFill>
                        <a:latin typeface="Cambria Math" panose="02040503050406030204" pitchFamily="18" charset="0"/>
                      </a:rPr>
                      <m:t>𝑟</m:t>
                    </m:r>
                    <m:r>
                      <a:rPr sz="8250" i="1">
                        <a:solidFill>
                          <a:srgbClr val="FEFEFE"/>
                        </a:solidFill>
                        <a:latin typeface="Cambria Math" panose="02040503050406030204" pitchFamily="18" charset="0"/>
                      </a:rPr>
                      <m:t>=4</m:t>
                    </m:r>
                  </m:oMath>
                </a14:m>
                <a:endParaRPr sz="9600"/>
              </a:p>
            </p:txBody>
          </p:sp>
        </mc:Choice>
        <mc:Fallback xmlns="">
          <p:sp>
            <p:nvSpPr>
              <p:cNvPr id="404" name="Text Placeholder 4"/>
              <p:cNvSpPr>
                <a:spLocks noGrp="1" noRot="1" noChangeAspect="1" noMove="1" noResize="1" noEditPoints="1" noAdjustHandles="1" noChangeArrowheads="1" noChangeShapeType="1" noTextEdit="1"/>
              </p:cNvSpPr>
              <p:nvPr>
                <p:ph type="body" idx="21"/>
              </p:nvPr>
            </p:nvSpPr>
            <p:spPr>
              <a:prstGeom prst="rect">
                <a:avLst/>
              </a:prstGeom>
              <a:blipFill>
                <a:blip r:embed="rId3"/>
                <a:stretch>
                  <a:fillRect t="-8252" b="-34951"/>
                </a:stretch>
              </a:blipFill>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zh-CN" altLang="en-US">
                    <a:noFill/>
                  </a:rPr>
                  <a:t> </a:t>
                </a:r>
              </a:p>
            </p:txBody>
          </p:sp>
        </mc:Fallback>
      </mc:AlternateContent>
      <p:graphicFrame>
        <p:nvGraphicFramePr>
          <p:cNvPr id="405" name="Table 1-1-1"/>
          <p:cNvGraphicFramePr/>
          <p:nvPr/>
        </p:nvGraphicFramePr>
        <p:xfrm>
          <a:off x="10150249" y="5855472"/>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20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21</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22</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23</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406" name="Table 1-1-1-2"/>
          <p:cNvGraphicFramePr/>
          <p:nvPr/>
        </p:nvGraphicFramePr>
        <p:xfrm>
          <a:off x="5580395" y="5842772"/>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8</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12</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19</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407" name="Table 1-1-1-1"/>
          <p:cNvGraphicFramePr/>
          <p:nvPr/>
        </p:nvGraphicFramePr>
        <p:xfrm>
          <a:off x="14749023" y="5842772"/>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24</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25</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30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35</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50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408" name="Table 1-1-1-2-1-1"/>
          <p:cNvGraphicFramePr/>
          <p:nvPr/>
        </p:nvGraphicFramePr>
        <p:xfrm>
          <a:off x="6680200" y="8250335"/>
          <a:ext cx="11049000" cy="742792"/>
        </p:xfrm>
        <a:graphic>
          <a:graphicData uri="http://schemas.openxmlformats.org/drawingml/2006/table">
            <a:tbl>
              <a:tblPr>
                <a:tableStyleId>{EEE7283C-3CF3-47DC-8721-378D4A62B228}</a:tableStyleId>
              </a:tblPr>
              <a:tblGrid>
                <a:gridCol w="920750">
                  <a:extLst>
                    <a:ext uri="{9D8B030D-6E8A-4147-A177-3AD203B41FA5}">
                      <a16:colId xmlns:a16="http://schemas.microsoft.com/office/drawing/2014/main" val="20000"/>
                    </a:ext>
                  </a:extLst>
                </a:gridCol>
                <a:gridCol w="920750">
                  <a:extLst>
                    <a:ext uri="{9D8B030D-6E8A-4147-A177-3AD203B41FA5}">
                      <a16:colId xmlns:a16="http://schemas.microsoft.com/office/drawing/2014/main" val="20001"/>
                    </a:ext>
                  </a:extLst>
                </a:gridCol>
                <a:gridCol w="920750">
                  <a:extLst>
                    <a:ext uri="{9D8B030D-6E8A-4147-A177-3AD203B41FA5}">
                      <a16:colId xmlns:a16="http://schemas.microsoft.com/office/drawing/2014/main" val="20002"/>
                    </a:ext>
                  </a:extLst>
                </a:gridCol>
                <a:gridCol w="920750">
                  <a:extLst>
                    <a:ext uri="{9D8B030D-6E8A-4147-A177-3AD203B41FA5}">
                      <a16:colId xmlns:a16="http://schemas.microsoft.com/office/drawing/2014/main" val="20003"/>
                    </a:ext>
                  </a:extLst>
                </a:gridCol>
                <a:gridCol w="920750">
                  <a:extLst>
                    <a:ext uri="{9D8B030D-6E8A-4147-A177-3AD203B41FA5}">
                      <a16:colId xmlns:a16="http://schemas.microsoft.com/office/drawing/2014/main" val="20004"/>
                    </a:ext>
                  </a:extLst>
                </a:gridCol>
                <a:gridCol w="920750">
                  <a:extLst>
                    <a:ext uri="{9D8B030D-6E8A-4147-A177-3AD203B41FA5}">
                      <a16:colId xmlns:a16="http://schemas.microsoft.com/office/drawing/2014/main" val="20005"/>
                    </a:ext>
                  </a:extLst>
                </a:gridCol>
                <a:gridCol w="920750">
                  <a:extLst>
                    <a:ext uri="{9D8B030D-6E8A-4147-A177-3AD203B41FA5}">
                      <a16:colId xmlns:a16="http://schemas.microsoft.com/office/drawing/2014/main" val="20006"/>
                    </a:ext>
                  </a:extLst>
                </a:gridCol>
                <a:gridCol w="920750">
                  <a:extLst>
                    <a:ext uri="{9D8B030D-6E8A-4147-A177-3AD203B41FA5}">
                      <a16:colId xmlns:a16="http://schemas.microsoft.com/office/drawing/2014/main" val="20007"/>
                    </a:ext>
                  </a:extLst>
                </a:gridCol>
                <a:gridCol w="920750">
                  <a:extLst>
                    <a:ext uri="{9D8B030D-6E8A-4147-A177-3AD203B41FA5}">
                      <a16:colId xmlns:a16="http://schemas.microsoft.com/office/drawing/2014/main" val="20008"/>
                    </a:ext>
                  </a:extLst>
                </a:gridCol>
                <a:gridCol w="920750">
                  <a:extLst>
                    <a:ext uri="{9D8B030D-6E8A-4147-A177-3AD203B41FA5}">
                      <a16:colId xmlns:a16="http://schemas.microsoft.com/office/drawing/2014/main" val="20009"/>
                    </a:ext>
                  </a:extLst>
                </a:gridCol>
                <a:gridCol w="920750">
                  <a:extLst>
                    <a:ext uri="{9D8B030D-6E8A-4147-A177-3AD203B41FA5}">
                      <a16:colId xmlns:a16="http://schemas.microsoft.com/office/drawing/2014/main" val="20010"/>
                    </a:ext>
                  </a:extLst>
                </a:gridCol>
                <a:gridCol w="920750">
                  <a:extLst>
                    <a:ext uri="{9D8B030D-6E8A-4147-A177-3AD203B41FA5}">
                      <a16:colId xmlns:a16="http://schemas.microsoft.com/office/drawing/2014/main" val="20011"/>
                    </a:ext>
                  </a:extLst>
                </a:gridCol>
              </a:tblGrid>
              <a:tr h="742792">
                <a:tc>
                  <a:txBody>
                    <a:bodyPr/>
                    <a:lstStyle/>
                    <a:p>
                      <a:pPr algn="ctr" defTabSz="914400">
                        <a:defRPr>
                          <a:sym typeface="Helvetica Neue Light"/>
                        </a:defRPr>
                      </a:pPr>
                      <a:r>
                        <a:t>8</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12</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19</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21</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22</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23</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24</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25</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30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35</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50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extLst>
                  <a:ext uri="{0D108BD9-81ED-4DB2-BD59-A6C34878D82A}">
                    <a16:rowId xmlns:a16="http://schemas.microsoft.com/office/drawing/2014/main" val="10000"/>
                  </a:ext>
                </a:extLst>
              </a:tr>
            </a:tbl>
          </a:graphicData>
        </a:graphic>
      </p:graphicFrame>
      <p:sp>
        <p:nvSpPr>
          <p:cNvPr id="409" name="Key set:"/>
          <p:cNvSpPr txBox="1"/>
          <p:nvPr/>
        </p:nvSpPr>
        <p:spPr>
          <a:xfrm>
            <a:off x="4868894" y="8341507"/>
            <a:ext cx="1575055" cy="5604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r>
              <a:t>Key set:</a:t>
            </a:r>
          </a:p>
        </p:txBody>
      </p:sp>
      <p:sp>
        <p:nvSpPr>
          <p:cNvPr id="410" name="Line"/>
          <p:cNvSpPr/>
          <p:nvPr/>
        </p:nvSpPr>
        <p:spPr>
          <a:xfrm>
            <a:off x="18005662" y="4824251"/>
            <a:ext cx="1" cy="994053"/>
          </a:xfrm>
          <a:prstGeom prst="line">
            <a:avLst/>
          </a:prstGeom>
          <a:ln w="25400">
            <a:solidFill>
              <a:srgbClr val="000000"/>
            </a:solidFill>
            <a:miter lim="400000"/>
            <a:tailEnd type="triangle"/>
          </a:ln>
        </p:spPr>
        <p:txBody>
          <a:bodyPr lIns="50800" tIns="50800" rIns="50800" bIns="50800" anchor="ctr"/>
          <a:lstStyle/>
          <a:p>
            <a:endParaRPr/>
          </a:p>
        </p:txBody>
      </p:sp>
      <p:sp>
        <p:nvSpPr>
          <p:cNvPr id="411" name="Insert: 40 ,45."/>
          <p:cNvSpPr txBox="1"/>
          <p:nvPr/>
        </p:nvSpPr>
        <p:spPr>
          <a:xfrm>
            <a:off x="16738076" y="4223117"/>
            <a:ext cx="2535175" cy="5604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r>
              <a:t>Insert: 40 ,45.</a:t>
            </a:r>
          </a:p>
        </p:txBody>
      </p:sp>
      <p:pic>
        <p:nvPicPr>
          <p:cNvPr id="412" name="Line Line" descr="Line Line"/>
          <p:cNvPicPr>
            <a:picLocks/>
          </p:cNvPicPr>
          <p:nvPr/>
        </p:nvPicPr>
        <p:blipFill>
          <a:blip r:embed="rId4"/>
          <a:stretch>
            <a:fillRect/>
          </a:stretch>
        </p:blipFill>
        <p:spPr>
          <a:xfrm rot="16165770">
            <a:off x="16220285" y="6158384"/>
            <a:ext cx="1913755" cy="76201"/>
          </a:xfrm>
          <a:prstGeom prst="rect">
            <a:avLst/>
          </a:prstGeom>
        </p:spPr>
      </p:pic>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17" name="Text Placeholder 4"/>
              <p:cNvSpPr>
                <a:spLocks noGrp="1"/>
              </p:cNvSpPr>
              <p:nvPr>
                <p:ph type="body" idx="21"/>
              </p:nvPr>
            </p:nvSpPr>
            <p:spPr>
              <a:prstGeom prst="rect">
                <a:avLst/>
              </a:prstGeom>
              <a:extLst>
                <a:ext uri="{C572A759-6A51-4108-AA02-DFA0A04FC94B}">
                  <ma14:wrappingTextBoxFlag xmlns="" xmlns:m="http://schemas.openxmlformats.org/officeDocument/2006/math" xmlns:ma14="http://schemas.microsoft.com/office/mac/drawingml/2011/main" val="1"/>
                </a:ext>
              </a:extLst>
            </p:spPr>
            <p:txBody>
              <a:bodyPr>
                <a:normAutofit fontScale="92500"/>
              </a:bodyPr>
              <a:lstStyle/>
              <a:p>
                <a:pPr marL="685800" indent="-942975" algn="r" defTabSz="914400">
                  <a:defRPr>
                    <a:solidFill>
                      <a:srgbClr val="FFFFFF"/>
                    </a:solidFill>
                  </a:defRPr>
                </a:pPr>
                <a:r>
                  <a:t>Batched Random Workload Example: </a:t>
                </a:r>
                <a14:m>
                  <m:oMath xmlns:m="http://schemas.openxmlformats.org/officeDocument/2006/math">
                    <m:r>
                      <a:rPr sz="8250" i="1">
                        <a:solidFill>
                          <a:srgbClr val="FEFEFE"/>
                        </a:solidFill>
                        <a:latin typeface="Cambria Math" panose="02040503050406030204" pitchFamily="18" charset="0"/>
                      </a:rPr>
                      <m:t>𝑟</m:t>
                    </m:r>
                    <m:r>
                      <a:rPr sz="8250" i="1">
                        <a:solidFill>
                          <a:srgbClr val="FEFEFE"/>
                        </a:solidFill>
                        <a:latin typeface="Cambria Math" panose="02040503050406030204" pitchFamily="18" charset="0"/>
                      </a:rPr>
                      <m:t>=4</m:t>
                    </m:r>
                  </m:oMath>
                </a14:m>
                <a:endParaRPr sz="9600"/>
              </a:p>
            </p:txBody>
          </p:sp>
        </mc:Choice>
        <mc:Fallback xmlns="">
          <p:sp>
            <p:nvSpPr>
              <p:cNvPr id="417" name="Text Placeholder 4"/>
              <p:cNvSpPr>
                <a:spLocks noGrp="1" noRot="1" noChangeAspect="1" noMove="1" noResize="1" noEditPoints="1" noAdjustHandles="1" noChangeArrowheads="1" noChangeShapeType="1" noTextEdit="1"/>
              </p:cNvSpPr>
              <p:nvPr>
                <p:ph type="body" idx="21"/>
              </p:nvPr>
            </p:nvSpPr>
            <p:spPr>
              <a:prstGeom prst="rect">
                <a:avLst/>
              </a:prstGeom>
              <a:blipFill>
                <a:blip r:embed="rId3"/>
                <a:stretch>
                  <a:fillRect t="-8252" b="-34951"/>
                </a:stretch>
              </a:blipFill>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zh-CN" altLang="en-US">
                    <a:noFill/>
                  </a:rPr>
                  <a:t> </a:t>
                </a:r>
              </a:p>
            </p:txBody>
          </p:sp>
        </mc:Fallback>
      </mc:AlternateContent>
      <p:graphicFrame>
        <p:nvGraphicFramePr>
          <p:cNvPr id="418" name="Table 1-1-1"/>
          <p:cNvGraphicFramePr/>
          <p:nvPr/>
        </p:nvGraphicFramePr>
        <p:xfrm>
          <a:off x="7991249" y="5855472"/>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20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21</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22</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23</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419" name="Table 1-1-1-2"/>
          <p:cNvGraphicFramePr/>
          <p:nvPr/>
        </p:nvGraphicFramePr>
        <p:xfrm>
          <a:off x="3548395" y="5842772"/>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8</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12</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19</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420" name="Table 1-1-1-1"/>
          <p:cNvGraphicFramePr/>
          <p:nvPr/>
        </p:nvGraphicFramePr>
        <p:xfrm>
          <a:off x="12590023" y="5842772"/>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24</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25</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30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421" name="Table 1-1-1-2-1-1"/>
          <p:cNvGraphicFramePr/>
          <p:nvPr/>
        </p:nvGraphicFramePr>
        <p:xfrm>
          <a:off x="6680200" y="8250335"/>
          <a:ext cx="11049000" cy="742792"/>
        </p:xfrm>
        <a:graphic>
          <a:graphicData uri="http://schemas.openxmlformats.org/drawingml/2006/table">
            <a:tbl>
              <a:tblPr>
                <a:tableStyleId>{EEE7283C-3CF3-47DC-8721-378D4A62B228}</a:tableStyleId>
              </a:tblPr>
              <a:tblGrid>
                <a:gridCol w="920750">
                  <a:extLst>
                    <a:ext uri="{9D8B030D-6E8A-4147-A177-3AD203B41FA5}">
                      <a16:colId xmlns:a16="http://schemas.microsoft.com/office/drawing/2014/main" val="20000"/>
                    </a:ext>
                  </a:extLst>
                </a:gridCol>
                <a:gridCol w="920750">
                  <a:extLst>
                    <a:ext uri="{9D8B030D-6E8A-4147-A177-3AD203B41FA5}">
                      <a16:colId xmlns:a16="http://schemas.microsoft.com/office/drawing/2014/main" val="20001"/>
                    </a:ext>
                  </a:extLst>
                </a:gridCol>
                <a:gridCol w="920750">
                  <a:extLst>
                    <a:ext uri="{9D8B030D-6E8A-4147-A177-3AD203B41FA5}">
                      <a16:colId xmlns:a16="http://schemas.microsoft.com/office/drawing/2014/main" val="20002"/>
                    </a:ext>
                  </a:extLst>
                </a:gridCol>
                <a:gridCol w="920750">
                  <a:extLst>
                    <a:ext uri="{9D8B030D-6E8A-4147-A177-3AD203B41FA5}">
                      <a16:colId xmlns:a16="http://schemas.microsoft.com/office/drawing/2014/main" val="20003"/>
                    </a:ext>
                  </a:extLst>
                </a:gridCol>
                <a:gridCol w="920750">
                  <a:extLst>
                    <a:ext uri="{9D8B030D-6E8A-4147-A177-3AD203B41FA5}">
                      <a16:colId xmlns:a16="http://schemas.microsoft.com/office/drawing/2014/main" val="20004"/>
                    </a:ext>
                  </a:extLst>
                </a:gridCol>
                <a:gridCol w="920750">
                  <a:extLst>
                    <a:ext uri="{9D8B030D-6E8A-4147-A177-3AD203B41FA5}">
                      <a16:colId xmlns:a16="http://schemas.microsoft.com/office/drawing/2014/main" val="20005"/>
                    </a:ext>
                  </a:extLst>
                </a:gridCol>
                <a:gridCol w="920750">
                  <a:extLst>
                    <a:ext uri="{9D8B030D-6E8A-4147-A177-3AD203B41FA5}">
                      <a16:colId xmlns:a16="http://schemas.microsoft.com/office/drawing/2014/main" val="20006"/>
                    </a:ext>
                  </a:extLst>
                </a:gridCol>
                <a:gridCol w="920750">
                  <a:extLst>
                    <a:ext uri="{9D8B030D-6E8A-4147-A177-3AD203B41FA5}">
                      <a16:colId xmlns:a16="http://schemas.microsoft.com/office/drawing/2014/main" val="20007"/>
                    </a:ext>
                  </a:extLst>
                </a:gridCol>
                <a:gridCol w="920750">
                  <a:extLst>
                    <a:ext uri="{9D8B030D-6E8A-4147-A177-3AD203B41FA5}">
                      <a16:colId xmlns:a16="http://schemas.microsoft.com/office/drawing/2014/main" val="20008"/>
                    </a:ext>
                  </a:extLst>
                </a:gridCol>
                <a:gridCol w="920750">
                  <a:extLst>
                    <a:ext uri="{9D8B030D-6E8A-4147-A177-3AD203B41FA5}">
                      <a16:colId xmlns:a16="http://schemas.microsoft.com/office/drawing/2014/main" val="20009"/>
                    </a:ext>
                  </a:extLst>
                </a:gridCol>
                <a:gridCol w="920750">
                  <a:extLst>
                    <a:ext uri="{9D8B030D-6E8A-4147-A177-3AD203B41FA5}">
                      <a16:colId xmlns:a16="http://schemas.microsoft.com/office/drawing/2014/main" val="20010"/>
                    </a:ext>
                  </a:extLst>
                </a:gridCol>
                <a:gridCol w="920750">
                  <a:extLst>
                    <a:ext uri="{9D8B030D-6E8A-4147-A177-3AD203B41FA5}">
                      <a16:colId xmlns:a16="http://schemas.microsoft.com/office/drawing/2014/main" val="20011"/>
                    </a:ext>
                  </a:extLst>
                </a:gridCol>
              </a:tblGrid>
              <a:tr h="742792">
                <a:tc>
                  <a:txBody>
                    <a:bodyPr/>
                    <a:lstStyle/>
                    <a:p>
                      <a:pPr algn="ctr" defTabSz="914400">
                        <a:defRPr>
                          <a:sym typeface="Helvetica Neue Light"/>
                        </a:defRPr>
                      </a:pPr>
                      <a:r>
                        <a:t>8</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12</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19</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21</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22</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23</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24</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25</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30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35</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50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extLst>
                  <a:ext uri="{0D108BD9-81ED-4DB2-BD59-A6C34878D82A}">
                    <a16:rowId xmlns:a16="http://schemas.microsoft.com/office/drawing/2014/main" val="10000"/>
                  </a:ext>
                </a:extLst>
              </a:tr>
            </a:tbl>
          </a:graphicData>
        </a:graphic>
      </p:graphicFrame>
      <p:sp>
        <p:nvSpPr>
          <p:cNvPr id="422" name="Key set:"/>
          <p:cNvSpPr txBox="1"/>
          <p:nvPr/>
        </p:nvSpPr>
        <p:spPr>
          <a:xfrm>
            <a:off x="4868894" y="8341507"/>
            <a:ext cx="1575055" cy="5604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r>
              <a:t>Key set:</a:t>
            </a:r>
          </a:p>
        </p:txBody>
      </p:sp>
      <p:graphicFrame>
        <p:nvGraphicFramePr>
          <p:cNvPr id="423" name="Table 1-1-1-2-1"/>
          <p:cNvGraphicFramePr/>
          <p:nvPr/>
        </p:nvGraphicFramePr>
        <p:xfrm>
          <a:off x="17176098" y="5837787"/>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35</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50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sp>
        <p:nvSpPr>
          <p:cNvPr id="424" name="Line"/>
          <p:cNvSpPr/>
          <p:nvPr/>
        </p:nvSpPr>
        <p:spPr>
          <a:xfrm>
            <a:off x="18005662" y="4824251"/>
            <a:ext cx="1" cy="994053"/>
          </a:xfrm>
          <a:prstGeom prst="line">
            <a:avLst/>
          </a:prstGeom>
          <a:ln w="25400">
            <a:solidFill>
              <a:srgbClr val="000000"/>
            </a:solidFill>
            <a:miter lim="400000"/>
            <a:tailEnd type="triangle"/>
          </a:ln>
        </p:spPr>
        <p:txBody>
          <a:bodyPr lIns="50800" tIns="50800" rIns="50800" bIns="50800" anchor="ctr"/>
          <a:lstStyle/>
          <a:p>
            <a:endParaRPr/>
          </a:p>
        </p:txBody>
      </p:sp>
      <p:sp>
        <p:nvSpPr>
          <p:cNvPr id="425" name="Insert: 40 ,45."/>
          <p:cNvSpPr txBox="1"/>
          <p:nvPr/>
        </p:nvSpPr>
        <p:spPr>
          <a:xfrm>
            <a:off x="16738076" y="4223117"/>
            <a:ext cx="2535175" cy="5604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r>
              <a:t>Insert: 40 ,45.</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800">
        <p159:morph option="byObject"/>
      </p:transition>
    </mc:Choice>
    <mc:Fallback xmlns="" xmlns:m="http://schemas.openxmlformats.org/officeDocument/2006/math" xmlns:a14="http://schemas.microsoft.com/office/drawing/2010/main">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29" name="Text Placeholder 4"/>
              <p:cNvSpPr>
                <a:spLocks noGrp="1"/>
              </p:cNvSpPr>
              <p:nvPr>
                <p:ph type="body" idx="21"/>
              </p:nvPr>
            </p:nvSpPr>
            <p:spPr>
              <a:prstGeom prst="rect">
                <a:avLst/>
              </a:prstGeom>
              <a:extLst>
                <a:ext uri="{C572A759-6A51-4108-AA02-DFA0A04FC94B}">
                  <ma14:wrappingTextBoxFlag xmlns="" xmlns:m="http://schemas.openxmlformats.org/officeDocument/2006/math" xmlns:ma14="http://schemas.microsoft.com/office/mac/drawingml/2011/main" val="1"/>
                </a:ext>
              </a:extLst>
            </p:spPr>
            <p:txBody>
              <a:bodyPr>
                <a:normAutofit fontScale="92500"/>
              </a:bodyPr>
              <a:lstStyle/>
              <a:p>
                <a:pPr marL="685800" indent="-942975" algn="r" defTabSz="914400">
                  <a:defRPr>
                    <a:solidFill>
                      <a:srgbClr val="FFFFFF"/>
                    </a:solidFill>
                  </a:defRPr>
                </a:pPr>
                <a:r>
                  <a:t>Batched Random Workload Example: </a:t>
                </a:r>
                <a14:m>
                  <m:oMath xmlns:m="http://schemas.openxmlformats.org/officeDocument/2006/math">
                    <m:r>
                      <a:rPr sz="8250" i="1">
                        <a:solidFill>
                          <a:srgbClr val="FEFEFE"/>
                        </a:solidFill>
                        <a:latin typeface="Cambria Math" panose="02040503050406030204" pitchFamily="18" charset="0"/>
                      </a:rPr>
                      <m:t>𝑟</m:t>
                    </m:r>
                    <m:r>
                      <a:rPr sz="8250" i="1">
                        <a:solidFill>
                          <a:srgbClr val="FEFEFE"/>
                        </a:solidFill>
                        <a:latin typeface="Cambria Math" panose="02040503050406030204" pitchFamily="18" charset="0"/>
                      </a:rPr>
                      <m:t>=4</m:t>
                    </m:r>
                  </m:oMath>
                </a14:m>
                <a:endParaRPr sz="9600"/>
              </a:p>
            </p:txBody>
          </p:sp>
        </mc:Choice>
        <mc:Fallback xmlns="">
          <p:sp>
            <p:nvSpPr>
              <p:cNvPr id="429" name="Text Placeholder 4"/>
              <p:cNvSpPr>
                <a:spLocks noGrp="1" noRot="1" noChangeAspect="1" noMove="1" noResize="1" noEditPoints="1" noAdjustHandles="1" noChangeArrowheads="1" noChangeShapeType="1" noTextEdit="1"/>
              </p:cNvSpPr>
              <p:nvPr>
                <p:ph type="body" idx="21"/>
              </p:nvPr>
            </p:nvSpPr>
            <p:spPr>
              <a:prstGeom prst="rect">
                <a:avLst/>
              </a:prstGeom>
              <a:blipFill>
                <a:blip r:embed="rId3"/>
                <a:stretch>
                  <a:fillRect t="-8252" b="-34951"/>
                </a:stretch>
              </a:blipFill>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zh-CN" altLang="en-US">
                    <a:noFill/>
                  </a:rPr>
                  <a:t> </a:t>
                </a:r>
              </a:p>
            </p:txBody>
          </p:sp>
        </mc:Fallback>
      </mc:AlternateContent>
      <p:graphicFrame>
        <p:nvGraphicFramePr>
          <p:cNvPr id="430" name="Table 1-1-1"/>
          <p:cNvGraphicFramePr/>
          <p:nvPr/>
        </p:nvGraphicFramePr>
        <p:xfrm>
          <a:off x="7991249" y="5855472"/>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20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21</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22</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23</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431" name="Table 1-1-1-2"/>
          <p:cNvGraphicFramePr/>
          <p:nvPr/>
        </p:nvGraphicFramePr>
        <p:xfrm>
          <a:off x="3548395" y="5842772"/>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8</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12</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19</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432" name="Table 1-1-1-1"/>
          <p:cNvGraphicFramePr/>
          <p:nvPr/>
        </p:nvGraphicFramePr>
        <p:xfrm>
          <a:off x="12590023" y="5842772"/>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24</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25</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30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433" name="Table 1-1-1-2-1-1"/>
          <p:cNvGraphicFramePr/>
          <p:nvPr/>
        </p:nvGraphicFramePr>
        <p:xfrm>
          <a:off x="6680200" y="8250335"/>
          <a:ext cx="11049000" cy="742792"/>
        </p:xfrm>
        <a:graphic>
          <a:graphicData uri="http://schemas.openxmlformats.org/drawingml/2006/table">
            <a:tbl>
              <a:tblPr>
                <a:tableStyleId>{EEE7283C-3CF3-47DC-8721-378D4A62B228}</a:tableStyleId>
              </a:tblPr>
              <a:tblGrid>
                <a:gridCol w="920750">
                  <a:extLst>
                    <a:ext uri="{9D8B030D-6E8A-4147-A177-3AD203B41FA5}">
                      <a16:colId xmlns:a16="http://schemas.microsoft.com/office/drawing/2014/main" val="20000"/>
                    </a:ext>
                  </a:extLst>
                </a:gridCol>
                <a:gridCol w="920750">
                  <a:extLst>
                    <a:ext uri="{9D8B030D-6E8A-4147-A177-3AD203B41FA5}">
                      <a16:colId xmlns:a16="http://schemas.microsoft.com/office/drawing/2014/main" val="20001"/>
                    </a:ext>
                  </a:extLst>
                </a:gridCol>
                <a:gridCol w="920750">
                  <a:extLst>
                    <a:ext uri="{9D8B030D-6E8A-4147-A177-3AD203B41FA5}">
                      <a16:colId xmlns:a16="http://schemas.microsoft.com/office/drawing/2014/main" val="20002"/>
                    </a:ext>
                  </a:extLst>
                </a:gridCol>
                <a:gridCol w="920750">
                  <a:extLst>
                    <a:ext uri="{9D8B030D-6E8A-4147-A177-3AD203B41FA5}">
                      <a16:colId xmlns:a16="http://schemas.microsoft.com/office/drawing/2014/main" val="20003"/>
                    </a:ext>
                  </a:extLst>
                </a:gridCol>
                <a:gridCol w="920750">
                  <a:extLst>
                    <a:ext uri="{9D8B030D-6E8A-4147-A177-3AD203B41FA5}">
                      <a16:colId xmlns:a16="http://schemas.microsoft.com/office/drawing/2014/main" val="20004"/>
                    </a:ext>
                  </a:extLst>
                </a:gridCol>
                <a:gridCol w="920750">
                  <a:extLst>
                    <a:ext uri="{9D8B030D-6E8A-4147-A177-3AD203B41FA5}">
                      <a16:colId xmlns:a16="http://schemas.microsoft.com/office/drawing/2014/main" val="20005"/>
                    </a:ext>
                  </a:extLst>
                </a:gridCol>
                <a:gridCol w="920750">
                  <a:extLst>
                    <a:ext uri="{9D8B030D-6E8A-4147-A177-3AD203B41FA5}">
                      <a16:colId xmlns:a16="http://schemas.microsoft.com/office/drawing/2014/main" val="20006"/>
                    </a:ext>
                  </a:extLst>
                </a:gridCol>
                <a:gridCol w="920750">
                  <a:extLst>
                    <a:ext uri="{9D8B030D-6E8A-4147-A177-3AD203B41FA5}">
                      <a16:colId xmlns:a16="http://schemas.microsoft.com/office/drawing/2014/main" val="20007"/>
                    </a:ext>
                  </a:extLst>
                </a:gridCol>
                <a:gridCol w="920750">
                  <a:extLst>
                    <a:ext uri="{9D8B030D-6E8A-4147-A177-3AD203B41FA5}">
                      <a16:colId xmlns:a16="http://schemas.microsoft.com/office/drawing/2014/main" val="20008"/>
                    </a:ext>
                  </a:extLst>
                </a:gridCol>
                <a:gridCol w="920750">
                  <a:extLst>
                    <a:ext uri="{9D8B030D-6E8A-4147-A177-3AD203B41FA5}">
                      <a16:colId xmlns:a16="http://schemas.microsoft.com/office/drawing/2014/main" val="20009"/>
                    </a:ext>
                  </a:extLst>
                </a:gridCol>
                <a:gridCol w="920750">
                  <a:extLst>
                    <a:ext uri="{9D8B030D-6E8A-4147-A177-3AD203B41FA5}">
                      <a16:colId xmlns:a16="http://schemas.microsoft.com/office/drawing/2014/main" val="20010"/>
                    </a:ext>
                  </a:extLst>
                </a:gridCol>
                <a:gridCol w="920750">
                  <a:extLst>
                    <a:ext uri="{9D8B030D-6E8A-4147-A177-3AD203B41FA5}">
                      <a16:colId xmlns:a16="http://schemas.microsoft.com/office/drawing/2014/main" val="20011"/>
                    </a:ext>
                  </a:extLst>
                </a:gridCol>
              </a:tblGrid>
              <a:tr h="742792">
                <a:tc>
                  <a:txBody>
                    <a:bodyPr/>
                    <a:lstStyle/>
                    <a:p>
                      <a:pPr algn="ctr" defTabSz="914400">
                        <a:defRPr>
                          <a:sym typeface="Helvetica Neue Light"/>
                        </a:defRPr>
                      </a:pPr>
                      <a:r>
                        <a:t>8</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12</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19</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21</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22</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23</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24</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25</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30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35</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50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extLst>
                  <a:ext uri="{0D108BD9-81ED-4DB2-BD59-A6C34878D82A}">
                    <a16:rowId xmlns:a16="http://schemas.microsoft.com/office/drawing/2014/main" val="10000"/>
                  </a:ext>
                </a:extLst>
              </a:tr>
            </a:tbl>
          </a:graphicData>
        </a:graphic>
      </p:graphicFrame>
      <p:sp>
        <p:nvSpPr>
          <p:cNvPr id="434" name="Key set:"/>
          <p:cNvSpPr txBox="1"/>
          <p:nvPr/>
        </p:nvSpPr>
        <p:spPr>
          <a:xfrm>
            <a:off x="4868894" y="8341507"/>
            <a:ext cx="1575055" cy="5604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r>
              <a:t>Key set:</a:t>
            </a:r>
          </a:p>
        </p:txBody>
      </p:sp>
      <p:graphicFrame>
        <p:nvGraphicFramePr>
          <p:cNvPr id="435" name="Table 1-1-1-2-1"/>
          <p:cNvGraphicFramePr/>
          <p:nvPr/>
        </p:nvGraphicFramePr>
        <p:xfrm>
          <a:off x="17176098" y="5837787"/>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35</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40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50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sp>
        <p:nvSpPr>
          <p:cNvPr id="436" name="Line"/>
          <p:cNvSpPr/>
          <p:nvPr/>
        </p:nvSpPr>
        <p:spPr>
          <a:xfrm>
            <a:off x="18805762" y="4824251"/>
            <a:ext cx="1" cy="994053"/>
          </a:xfrm>
          <a:prstGeom prst="line">
            <a:avLst/>
          </a:prstGeom>
          <a:ln w="25400">
            <a:solidFill>
              <a:srgbClr val="000000"/>
            </a:solidFill>
            <a:miter lim="400000"/>
            <a:tailEnd type="triangle"/>
          </a:ln>
        </p:spPr>
        <p:txBody>
          <a:bodyPr lIns="50800" tIns="50800" rIns="50800" bIns="50800" anchor="ctr"/>
          <a:lstStyle/>
          <a:p>
            <a:endParaRPr/>
          </a:p>
        </p:txBody>
      </p:sp>
      <p:sp>
        <p:nvSpPr>
          <p:cNvPr id="437" name="Insert: 45."/>
          <p:cNvSpPr txBox="1"/>
          <p:nvPr/>
        </p:nvSpPr>
        <p:spPr>
          <a:xfrm>
            <a:off x="17855930" y="4223117"/>
            <a:ext cx="1899667" cy="5604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r>
              <a:t>Insert: 45.</a:t>
            </a:r>
          </a:p>
        </p:txBody>
      </p:sp>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41" name="Text Placeholder 4"/>
              <p:cNvSpPr>
                <a:spLocks noGrp="1"/>
              </p:cNvSpPr>
              <p:nvPr>
                <p:ph type="body" idx="21"/>
              </p:nvPr>
            </p:nvSpPr>
            <p:spPr>
              <a:prstGeom prst="rect">
                <a:avLst/>
              </a:prstGeom>
              <a:extLst>
                <a:ext uri="{C572A759-6A51-4108-AA02-DFA0A04FC94B}">
                  <ma14:wrappingTextBoxFlag xmlns="" xmlns:m="http://schemas.openxmlformats.org/officeDocument/2006/math" xmlns:ma14="http://schemas.microsoft.com/office/mac/drawingml/2011/main" val="1"/>
                </a:ext>
              </a:extLst>
            </p:spPr>
            <p:txBody>
              <a:bodyPr>
                <a:normAutofit fontScale="92500"/>
              </a:bodyPr>
              <a:lstStyle/>
              <a:p>
                <a:pPr marL="685800" indent="-942975" algn="r" defTabSz="914400">
                  <a:defRPr>
                    <a:solidFill>
                      <a:srgbClr val="FFFFFF"/>
                    </a:solidFill>
                  </a:defRPr>
                </a:pPr>
                <a:r>
                  <a:t>Batched Random Workload Example: </a:t>
                </a:r>
                <a14:m>
                  <m:oMath xmlns:m="http://schemas.openxmlformats.org/officeDocument/2006/math">
                    <m:r>
                      <a:rPr sz="8250" i="1">
                        <a:solidFill>
                          <a:srgbClr val="FEFEFE"/>
                        </a:solidFill>
                        <a:latin typeface="Cambria Math" panose="02040503050406030204" pitchFamily="18" charset="0"/>
                      </a:rPr>
                      <m:t>𝑟</m:t>
                    </m:r>
                    <m:r>
                      <a:rPr sz="8250" i="1">
                        <a:solidFill>
                          <a:srgbClr val="FEFEFE"/>
                        </a:solidFill>
                        <a:latin typeface="Cambria Math" panose="02040503050406030204" pitchFamily="18" charset="0"/>
                      </a:rPr>
                      <m:t>=4</m:t>
                    </m:r>
                  </m:oMath>
                </a14:m>
                <a:endParaRPr sz="9600"/>
              </a:p>
            </p:txBody>
          </p:sp>
        </mc:Choice>
        <mc:Fallback xmlns="">
          <p:sp>
            <p:nvSpPr>
              <p:cNvPr id="441" name="Text Placeholder 4"/>
              <p:cNvSpPr>
                <a:spLocks noGrp="1" noRot="1" noChangeAspect="1" noMove="1" noResize="1" noEditPoints="1" noAdjustHandles="1" noChangeArrowheads="1" noChangeShapeType="1" noTextEdit="1"/>
              </p:cNvSpPr>
              <p:nvPr>
                <p:ph type="body" idx="21"/>
              </p:nvPr>
            </p:nvSpPr>
            <p:spPr>
              <a:prstGeom prst="rect">
                <a:avLst/>
              </a:prstGeom>
              <a:blipFill>
                <a:blip r:embed="rId3"/>
                <a:stretch>
                  <a:fillRect t="-8252" b="-34951"/>
                </a:stretch>
              </a:blipFill>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zh-CN" altLang="en-US">
                    <a:noFill/>
                  </a:rPr>
                  <a:t> </a:t>
                </a:r>
              </a:p>
            </p:txBody>
          </p:sp>
        </mc:Fallback>
      </mc:AlternateContent>
      <p:graphicFrame>
        <p:nvGraphicFramePr>
          <p:cNvPr id="442" name="Table 1-1-1"/>
          <p:cNvGraphicFramePr/>
          <p:nvPr/>
        </p:nvGraphicFramePr>
        <p:xfrm>
          <a:off x="7991249" y="5855472"/>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20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21</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22</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23</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443" name="Table 1-1-1-2"/>
          <p:cNvGraphicFramePr/>
          <p:nvPr/>
        </p:nvGraphicFramePr>
        <p:xfrm>
          <a:off x="3548395" y="5842772"/>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8</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12</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19</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444" name="Table 1-1-1-1"/>
          <p:cNvGraphicFramePr/>
          <p:nvPr/>
        </p:nvGraphicFramePr>
        <p:xfrm>
          <a:off x="12590023" y="5842772"/>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24</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25</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30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445" name="Table 1-1-1-2-1-1"/>
          <p:cNvGraphicFramePr/>
          <p:nvPr/>
        </p:nvGraphicFramePr>
        <p:xfrm>
          <a:off x="6680200" y="8250335"/>
          <a:ext cx="11049000" cy="742792"/>
        </p:xfrm>
        <a:graphic>
          <a:graphicData uri="http://schemas.openxmlformats.org/drawingml/2006/table">
            <a:tbl>
              <a:tblPr>
                <a:tableStyleId>{EEE7283C-3CF3-47DC-8721-378D4A62B228}</a:tableStyleId>
              </a:tblPr>
              <a:tblGrid>
                <a:gridCol w="920750">
                  <a:extLst>
                    <a:ext uri="{9D8B030D-6E8A-4147-A177-3AD203B41FA5}">
                      <a16:colId xmlns:a16="http://schemas.microsoft.com/office/drawing/2014/main" val="20000"/>
                    </a:ext>
                  </a:extLst>
                </a:gridCol>
                <a:gridCol w="920750">
                  <a:extLst>
                    <a:ext uri="{9D8B030D-6E8A-4147-A177-3AD203B41FA5}">
                      <a16:colId xmlns:a16="http://schemas.microsoft.com/office/drawing/2014/main" val="20001"/>
                    </a:ext>
                  </a:extLst>
                </a:gridCol>
                <a:gridCol w="920750">
                  <a:extLst>
                    <a:ext uri="{9D8B030D-6E8A-4147-A177-3AD203B41FA5}">
                      <a16:colId xmlns:a16="http://schemas.microsoft.com/office/drawing/2014/main" val="20002"/>
                    </a:ext>
                  </a:extLst>
                </a:gridCol>
                <a:gridCol w="920750">
                  <a:extLst>
                    <a:ext uri="{9D8B030D-6E8A-4147-A177-3AD203B41FA5}">
                      <a16:colId xmlns:a16="http://schemas.microsoft.com/office/drawing/2014/main" val="20003"/>
                    </a:ext>
                  </a:extLst>
                </a:gridCol>
                <a:gridCol w="920750">
                  <a:extLst>
                    <a:ext uri="{9D8B030D-6E8A-4147-A177-3AD203B41FA5}">
                      <a16:colId xmlns:a16="http://schemas.microsoft.com/office/drawing/2014/main" val="20004"/>
                    </a:ext>
                  </a:extLst>
                </a:gridCol>
                <a:gridCol w="920750">
                  <a:extLst>
                    <a:ext uri="{9D8B030D-6E8A-4147-A177-3AD203B41FA5}">
                      <a16:colId xmlns:a16="http://schemas.microsoft.com/office/drawing/2014/main" val="20005"/>
                    </a:ext>
                  </a:extLst>
                </a:gridCol>
                <a:gridCol w="920750">
                  <a:extLst>
                    <a:ext uri="{9D8B030D-6E8A-4147-A177-3AD203B41FA5}">
                      <a16:colId xmlns:a16="http://schemas.microsoft.com/office/drawing/2014/main" val="20006"/>
                    </a:ext>
                  </a:extLst>
                </a:gridCol>
                <a:gridCol w="920750">
                  <a:extLst>
                    <a:ext uri="{9D8B030D-6E8A-4147-A177-3AD203B41FA5}">
                      <a16:colId xmlns:a16="http://schemas.microsoft.com/office/drawing/2014/main" val="20007"/>
                    </a:ext>
                  </a:extLst>
                </a:gridCol>
                <a:gridCol w="920750">
                  <a:extLst>
                    <a:ext uri="{9D8B030D-6E8A-4147-A177-3AD203B41FA5}">
                      <a16:colId xmlns:a16="http://schemas.microsoft.com/office/drawing/2014/main" val="20008"/>
                    </a:ext>
                  </a:extLst>
                </a:gridCol>
                <a:gridCol w="920750">
                  <a:extLst>
                    <a:ext uri="{9D8B030D-6E8A-4147-A177-3AD203B41FA5}">
                      <a16:colId xmlns:a16="http://schemas.microsoft.com/office/drawing/2014/main" val="20009"/>
                    </a:ext>
                  </a:extLst>
                </a:gridCol>
                <a:gridCol w="920750">
                  <a:extLst>
                    <a:ext uri="{9D8B030D-6E8A-4147-A177-3AD203B41FA5}">
                      <a16:colId xmlns:a16="http://schemas.microsoft.com/office/drawing/2014/main" val="20010"/>
                    </a:ext>
                  </a:extLst>
                </a:gridCol>
                <a:gridCol w="920750">
                  <a:extLst>
                    <a:ext uri="{9D8B030D-6E8A-4147-A177-3AD203B41FA5}">
                      <a16:colId xmlns:a16="http://schemas.microsoft.com/office/drawing/2014/main" val="20011"/>
                    </a:ext>
                  </a:extLst>
                </a:gridCol>
              </a:tblGrid>
              <a:tr h="742792">
                <a:tc>
                  <a:txBody>
                    <a:bodyPr/>
                    <a:lstStyle/>
                    <a:p>
                      <a:pPr algn="ctr" defTabSz="914400">
                        <a:defRPr>
                          <a:sym typeface="Helvetica Neue Light"/>
                        </a:defRPr>
                      </a:pPr>
                      <a:r>
                        <a:t>8</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12</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19</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21</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22</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23</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24</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25</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30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35</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50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extLst>
                  <a:ext uri="{0D108BD9-81ED-4DB2-BD59-A6C34878D82A}">
                    <a16:rowId xmlns:a16="http://schemas.microsoft.com/office/drawing/2014/main" val="10000"/>
                  </a:ext>
                </a:extLst>
              </a:tr>
            </a:tbl>
          </a:graphicData>
        </a:graphic>
      </p:graphicFrame>
      <p:sp>
        <p:nvSpPr>
          <p:cNvPr id="446" name="Key set:"/>
          <p:cNvSpPr txBox="1"/>
          <p:nvPr/>
        </p:nvSpPr>
        <p:spPr>
          <a:xfrm>
            <a:off x="4868894" y="8341507"/>
            <a:ext cx="1575055" cy="5604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r>
              <a:t>Key set:</a:t>
            </a:r>
          </a:p>
        </p:txBody>
      </p:sp>
      <p:graphicFrame>
        <p:nvGraphicFramePr>
          <p:cNvPr id="447" name="Table 1-1-1-2-1"/>
          <p:cNvGraphicFramePr/>
          <p:nvPr/>
        </p:nvGraphicFramePr>
        <p:xfrm>
          <a:off x="17176098" y="5837787"/>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35</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40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45</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50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sp>
        <p:nvSpPr>
          <p:cNvPr id="448" name="✅"/>
          <p:cNvSpPr txBox="1"/>
          <p:nvPr/>
        </p:nvSpPr>
        <p:spPr>
          <a:xfrm>
            <a:off x="11779250" y="6916300"/>
            <a:ext cx="825501" cy="10414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sz="5600"/>
            </a:lvl1pPr>
          </a:lstStyle>
          <a:p>
            <a:r>
              <a:t>✅</a:t>
            </a:r>
          </a:p>
        </p:txBody>
      </p:sp>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52" name="Text Placeholder 4"/>
              <p:cNvSpPr>
                <a:spLocks noGrp="1"/>
              </p:cNvSpPr>
              <p:nvPr>
                <p:ph type="body" idx="21"/>
              </p:nvPr>
            </p:nvSpPr>
            <p:spPr>
              <a:prstGeom prst="rect">
                <a:avLst/>
              </a:prstGeom>
              <a:extLst>
                <a:ext uri="{C572A759-6A51-4108-AA02-DFA0A04FC94B}">
                  <ma14:wrappingTextBoxFlag xmlns="" xmlns:m="http://schemas.openxmlformats.org/officeDocument/2006/math" xmlns:ma14="http://schemas.microsoft.com/office/mac/drawingml/2011/main" val="1"/>
                </a:ext>
              </a:extLst>
            </p:spPr>
            <p:txBody>
              <a:bodyPr>
                <a:normAutofit fontScale="92500"/>
              </a:bodyPr>
              <a:lstStyle/>
              <a:p>
                <a:pPr marL="685800" indent="-942975" algn="r" defTabSz="914400">
                  <a:defRPr>
                    <a:solidFill>
                      <a:srgbClr val="FFFFFF"/>
                    </a:solidFill>
                  </a:defRPr>
                </a:pPr>
                <a:r>
                  <a:t>Batched Random Workload Example: </a:t>
                </a:r>
                <a14:m>
                  <m:oMath xmlns:m="http://schemas.openxmlformats.org/officeDocument/2006/math">
                    <m:r>
                      <a:rPr sz="8250" i="1">
                        <a:solidFill>
                          <a:srgbClr val="FEFEFE"/>
                        </a:solidFill>
                        <a:latin typeface="Cambria Math" panose="02040503050406030204" pitchFamily="18" charset="0"/>
                      </a:rPr>
                      <m:t>𝑟</m:t>
                    </m:r>
                    <m:r>
                      <a:rPr sz="8250" i="1">
                        <a:solidFill>
                          <a:srgbClr val="FEFEFE"/>
                        </a:solidFill>
                        <a:latin typeface="Cambria Math" panose="02040503050406030204" pitchFamily="18" charset="0"/>
                      </a:rPr>
                      <m:t>=4</m:t>
                    </m:r>
                  </m:oMath>
                </a14:m>
                <a:endParaRPr sz="9600"/>
              </a:p>
            </p:txBody>
          </p:sp>
        </mc:Choice>
        <mc:Fallback xmlns="">
          <p:sp>
            <p:nvSpPr>
              <p:cNvPr id="452" name="Text Placeholder 4"/>
              <p:cNvSpPr>
                <a:spLocks noGrp="1" noRot="1" noChangeAspect="1" noMove="1" noResize="1" noEditPoints="1" noAdjustHandles="1" noChangeArrowheads="1" noChangeShapeType="1" noTextEdit="1"/>
              </p:cNvSpPr>
              <p:nvPr>
                <p:ph type="body" idx="21"/>
              </p:nvPr>
            </p:nvSpPr>
            <p:spPr>
              <a:prstGeom prst="rect">
                <a:avLst/>
              </a:prstGeom>
              <a:blipFill>
                <a:blip r:embed="rId3"/>
                <a:stretch>
                  <a:fillRect t="-8252" b="-34951"/>
                </a:stretch>
              </a:blipFill>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zh-CN" altLang="en-US">
                    <a:noFill/>
                  </a:rPr>
                  <a:t> </a:t>
                </a:r>
              </a:p>
            </p:txBody>
          </p:sp>
        </mc:Fallback>
      </mc:AlternateContent>
      <p:graphicFrame>
        <p:nvGraphicFramePr>
          <p:cNvPr id="453" name="Table 1-1-1"/>
          <p:cNvGraphicFramePr/>
          <p:nvPr/>
        </p:nvGraphicFramePr>
        <p:xfrm>
          <a:off x="7991249" y="5855472"/>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20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21</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22</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23</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454" name="Table 1-1-1-2"/>
          <p:cNvGraphicFramePr/>
          <p:nvPr/>
        </p:nvGraphicFramePr>
        <p:xfrm>
          <a:off x="3548395" y="5842772"/>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8</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12</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19</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455" name="Table 1-1-1-1"/>
          <p:cNvGraphicFramePr/>
          <p:nvPr/>
        </p:nvGraphicFramePr>
        <p:xfrm>
          <a:off x="12590023" y="5842772"/>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24</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25</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30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456" name="Table 1-1-1-2-1-1"/>
          <p:cNvGraphicFramePr/>
          <p:nvPr/>
        </p:nvGraphicFramePr>
        <p:xfrm>
          <a:off x="6680200" y="8250335"/>
          <a:ext cx="11049000" cy="742792"/>
        </p:xfrm>
        <a:graphic>
          <a:graphicData uri="http://schemas.openxmlformats.org/drawingml/2006/table">
            <a:tbl>
              <a:tblPr>
                <a:tableStyleId>{EEE7283C-3CF3-47DC-8721-378D4A62B228}</a:tableStyleId>
              </a:tblPr>
              <a:tblGrid>
                <a:gridCol w="920750">
                  <a:extLst>
                    <a:ext uri="{9D8B030D-6E8A-4147-A177-3AD203B41FA5}">
                      <a16:colId xmlns:a16="http://schemas.microsoft.com/office/drawing/2014/main" val="20000"/>
                    </a:ext>
                  </a:extLst>
                </a:gridCol>
                <a:gridCol w="920750">
                  <a:extLst>
                    <a:ext uri="{9D8B030D-6E8A-4147-A177-3AD203B41FA5}">
                      <a16:colId xmlns:a16="http://schemas.microsoft.com/office/drawing/2014/main" val="20001"/>
                    </a:ext>
                  </a:extLst>
                </a:gridCol>
                <a:gridCol w="920750">
                  <a:extLst>
                    <a:ext uri="{9D8B030D-6E8A-4147-A177-3AD203B41FA5}">
                      <a16:colId xmlns:a16="http://schemas.microsoft.com/office/drawing/2014/main" val="20002"/>
                    </a:ext>
                  </a:extLst>
                </a:gridCol>
                <a:gridCol w="920750">
                  <a:extLst>
                    <a:ext uri="{9D8B030D-6E8A-4147-A177-3AD203B41FA5}">
                      <a16:colId xmlns:a16="http://schemas.microsoft.com/office/drawing/2014/main" val="20003"/>
                    </a:ext>
                  </a:extLst>
                </a:gridCol>
                <a:gridCol w="920750">
                  <a:extLst>
                    <a:ext uri="{9D8B030D-6E8A-4147-A177-3AD203B41FA5}">
                      <a16:colId xmlns:a16="http://schemas.microsoft.com/office/drawing/2014/main" val="20004"/>
                    </a:ext>
                  </a:extLst>
                </a:gridCol>
                <a:gridCol w="920750">
                  <a:extLst>
                    <a:ext uri="{9D8B030D-6E8A-4147-A177-3AD203B41FA5}">
                      <a16:colId xmlns:a16="http://schemas.microsoft.com/office/drawing/2014/main" val="20005"/>
                    </a:ext>
                  </a:extLst>
                </a:gridCol>
                <a:gridCol w="920750">
                  <a:extLst>
                    <a:ext uri="{9D8B030D-6E8A-4147-A177-3AD203B41FA5}">
                      <a16:colId xmlns:a16="http://schemas.microsoft.com/office/drawing/2014/main" val="20006"/>
                    </a:ext>
                  </a:extLst>
                </a:gridCol>
                <a:gridCol w="920750">
                  <a:extLst>
                    <a:ext uri="{9D8B030D-6E8A-4147-A177-3AD203B41FA5}">
                      <a16:colId xmlns:a16="http://schemas.microsoft.com/office/drawing/2014/main" val="20007"/>
                    </a:ext>
                  </a:extLst>
                </a:gridCol>
                <a:gridCol w="920750">
                  <a:extLst>
                    <a:ext uri="{9D8B030D-6E8A-4147-A177-3AD203B41FA5}">
                      <a16:colId xmlns:a16="http://schemas.microsoft.com/office/drawing/2014/main" val="20008"/>
                    </a:ext>
                  </a:extLst>
                </a:gridCol>
                <a:gridCol w="920750">
                  <a:extLst>
                    <a:ext uri="{9D8B030D-6E8A-4147-A177-3AD203B41FA5}">
                      <a16:colId xmlns:a16="http://schemas.microsoft.com/office/drawing/2014/main" val="20009"/>
                    </a:ext>
                  </a:extLst>
                </a:gridCol>
                <a:gridCol w="920750">
                  <a:extLst>
                    <a:ext uri="{9D8B030D-6E8A-4147-A177-3AD203B41FA5}">
                      <a16:colId xmlns:a16="http://schemas.microsoft.com/office/drawing/2014/main" val="20010"/>
                    </a:ext>
                  </a:extLst>
                </a:gridCol>
                <a:gridCol w="920750">
                  <a:extLst>
                    <a:ext uri="{9D8B030D-6E8A-4147-A177-3AD203B41FA5}">
                      <a16:colId xmlns:a16="http://schemas.microsoft.com/office/drawing/2014/main" val="20011"/>
                    </a:ext>
                  </a:extLst>
                </a:gridCol>
              </a:tblGrid>
              <a:tr h="742792">
                <a:tc>
                  <a:txBody>
                    <a:bodyPr/>
                    <a:lstStyle/>
                    <a:p>
                      <a:pPr algn="ctr" defTabSz="914400">
                        <a:defRPr>
                          <a:sym typeface="Helvetica Neue Light"/>
                        </a:defRPr>
                      </a:pPr>
                      <a:r>
                        <a:t>8</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12</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19</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21</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22</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23</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24</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25</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30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35</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tc>
                  <a:txBody>
                    <a:bodyPr/>
                    <a:lstStyle/>
                    <a:p>
                      <a:pPr algn="ctr" defTabSz="914400">
                        <a:defRPr>
                          <a:sym typeface="Helvetica Neue Light"/>
                        </a:defRPr>
                      </a:pPr>
                      <a:r>
                        <a:t>50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rgbClr val="929292"/>
                    </a:solidFill>
                  </a:tcPr>
                </a:tc>
                <a:extLst>
                  <a:ext uri="{0D108BD9-81ED-4DB2-BD59-A6C34878D82A}">
                    <a16:rowId xmlns:a16="http://schemas.microsoft.com/office/drawing/2014/main" val="10000"/>
                  </a:ext>
                </a:extLst>
              </a:tr>
            </a:tbl>
          </a:graphicData>
        </a:graphic>
      </p:graphicFrame>
      <p:sp>
        <p:nvSpPr>
          <p:cNvPr id="457" name="Key set:"/>
          <p:cNvSpPr txBox="1"/>
          <p:nvPr/>
        </p:nvSpPr>
        <p:spPr>
          <a:xfrm>
            <a:off x="4868894" y="8341507"/>
            <a:ext cx="1575055" cy="5604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r>
              <a:t>Key set:</a:t>
            </a:r>
          </a:p>
        </p:txBody>
      </p:sp>
      <p:graphicFrame>
        <p:nvGraphicFramePr>
          <p:cNvPr id="458" name="Table 1-1-1-2-1"/>
          <p:cNvGraphicFramePr/>
          <p:nvPr/>
        </p:nvGraphicFramePr>
        <p:xfrm>
          <a:off x="17176098" y="5837787"/>
          <a:ext cx="4054580" cy="742792"/>
        </p:xfrm>
        <a:graphic>
          <a:graphicData uri="http://schemas.openxmlformats.org/drawingml/2006/table">
            <a:tbl>
              <a:tblPr>
                <a:tableStyleId>{EEE7283C-3CF3-47DC-8721-378D4A62B228}</a:tableStyleId>
              </a:tblPr>
              <a:tblGrid>
                <a:gridCol w="810916">
                  <a:extLst>
                    <a:ext uri="{9D8B030D-6E8A-4147-A177-3AD203B41FA5}">
                      <a16:colId xmlns:a16="http://schemas.microsoft.com/office/drawing/2014/main" val="20000"/>
                    </a:ext>
                  </a:extLst>
                </a:gridCol>
                <a:gridCol w="810916">
                  <a:extLst>
                    <a:ext uri="{9D8B030D-6E8A-4147-A177-3AD203B41FA5}">
                      <a16:colId xmlns:a16="http://schemas.microsoft.com/office/drawing/2014/main" val="20001"/>
                    </a:ext>
                  </a:extLst>
                </a:gridCol>
                <a:gridCol w="810916">
                  <a:extLst>
                    <a:ext uri="{9D8B030D-6E8A-4147-A177-3AD203B41FA5}">
                      <a16:colId xmlns:a16="http://schemas.microsoft.com/office/drawing/2014/main" val="20002"/>
                    </a:ext>
                  </a:extLst>
                </a:gridCol>
                <a:gridCol w="810916">
                  <a:extLst>
                    <a:ext uri="{9D8B030D-6E8A-4147-A177-3AD203B41FA5}">
                      <a16:colId xmlns:a16="http://schemas.microsoft.com/office/drawing/2014/main" val="20003"/>
                    </a:ext>
                  </a:extLst>
                </a:gridCol>
                <a:gridCol w="810916">
                  <a:extLst>
                    <a:ext uri="{9D8B030D-6E8A-4147-A177-3AD203B41FA5}">
                      <a16:colId xmlns:a16="http://schemas.microsoft.com/office/drawing/2014/main" val="20004"/>
                    </a:ext>
                  </a:extLst>
                </a:gridCol>
              </a:tblGrid>
              <a:tr h="742792">
                <a:tc>
                  <a:txBody>
                    <a:bodyPr/>
                    <a:lstStyle/>
                    <a:p>
                      <a:pPr algn="ctr" defTabSz="914400">
                        <a:defRPr>
                          <a:sym typeface="Helvetica Neue Light"/>
                        </a:defRPr>
                      </a:pPr>
                      <a:r>
                        <a:t>35</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40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45</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50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sp>
        <p:nvSpPr>
          <p:cNvPr id="459" name="✅"/>
          <p:cNvSpPr txBox="1"/>
          <p:nvPr/>
        </p:nvSpPr>
        <p:spPr>
          <a:xfrm>
            <a:off x="11779250" y="6916300"/>
            <a:ext cx="825501" cy="10414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sz="5600"/>
            </a:lvl1pPr>
          </a:lstStyle>
          <a:p>
            <a:r>
              <a:t>✅</a:t>
            </a:r>
          </a:p>
        </p:txBody>
      </p:sp>
      <mc:AlternateContent xmlns:mc="http://schemas.openxmlformats.org/markup-compatibility/2006" xmlns:a14="http://schemas.microsoft.com/office/drawing/2010/main">
        <mc:Choice Requires="a14">
          <p:sp>
            <p:nvSpPr>
              <p:cNvPr id="460" name="Note: When   this is exactly Yao’s workload.…"/>
              <p:cNvSpPr txBox="1"/>
              <p:nvPr/>
            </p:nvSpPr>
            <p:spPr>
              <a:xfrm>
                <a:off x="713111" y="10184284"/>
                <a:ext cx="22548011" cy="4721916"/>
              </a:xfrm>
              <a:prstGeom prst="rect">
                <a:avLst/>
              </a:prstGeom>
              <a:ln w="12700">
                <a:miter lim="400000"/>
              </a:ln>
              <a:extLst>
                <a:ext uri="{C572A759-6A51-4108-AA02-DFA0A04FC94B}">
                  <ma14:wrappingTextBoxFlag xmlns="" xmlns:m="http://schemas.openxmlformats.org/officeDocument/2006/math" xmlns:ma14="http://schemas.microsoft.com/office/mac/drawingml/2011/main" val="1"/>
                </a:ext>
              </a:extLst>
            </p:spPr>
            <p:txBody>
              <a:bodyPr lIns="0" tIns="0" rIns="0" bIns="0">
                <a:normAutofit/>
              </a:bodyPr>
              <a:lstStyle/>
              <a:p>
                <a:pPr marL="881742" lvl="1" indent="-653142" algn="l" defTabSz="1219200">
                  <a:lnSpc>
                    <a:spcPct val="150000"/>
                  </a:lnSpc>
                  <a:defRPr sz="6000">
                    <a:solidFill>
                      <a:srgbClr val="4F0F87"/>
                    </a:solidFill>
                  </a:defRPr>
                </a:pPr>
                <a:r>
                  <a:t>Note: When </a:t>
                </a:r>
                <a14:m>
                  <m:oMath xmlns:m="http://schemas.openxmlformats.org/officeDocument/2006/math">
                    <m:r>
                      <a:rPr sz="7200" i="1">
                        <a:solidFill>
                          <a:srgbClr val="4F0F87"/>
                        </a:solidFill>
                        <a:latin typeface="Cambria Math" panose="02040503050406030204" pitchFamily="18" charset="0"/>
                      </a:rPr>
                      <m:t>𝑟</m:t>
                    </m:r>
                    <m:r>
                      <a:rPr sz="7200" i="1">
                        <a:solidFill>
                          <a:srgbClr val="4F0F87"/>
                        </a:solidFill>
                        <a:latin typeface="Cambria Math" panose="02040503050406030204" pitchFamily="18" charset="0"/>
                      </a:rPr>
                      <m:t>=1</m:t>
                    </m:r>
                  </m:oMath>
                </a14:m>
                <a:r>
                  <a:t> this is exactly Yao’s workload.</a:t>
                </a:r>
              </a:p>
              <a:p>
                <a:pPr marL="881742" lvl="1" indent="-653142" algn="l" defTabSz="1219200">
                  <a:lnSpc>
                    <a:spcPct val="150000"/>
                  </a:lnSpc>
                  <a:defRPr sz="6000">
                    <a:solidFill>
                      <a:srgbClr val="4F0F87"/>
                    </a:solidFill>
                  </a:defRPr>
                </a:pPr>
                <a:r>
                  <a:t>How will even splitting perform in this generalized setting?</a:t>
                </a:r>
              </a:p>
            </p:txBody>
          </p:sp>
        </mc:Choice>
        <mc:Fallback xmlns="">
          <p:sp>
            <p:nvSpPr>
              <p:cNvPr id="460" name="Note: When   this is exactly Yao’s workload.…"/>
              <p:cNvSpPr txBox="1">
                <a:spLocks noRot="1" noChangeAspect="1" noMove="1" noResize="1" noEditPoints="1" noAdjustHandles="1" noChangeArrowheads="1" noChangeShapeType="1" noTextEdit="1"/>
              </p:cNvSpPr>
              <p:nvPr/>
            </p:nvSpPr>
            <p:spPr>
              <a:xfrm>
                <a:off x="713111" y="10184284"/>
                <a:ext cx="22548011" cy="4721916"/>
              </a:xfrm>
              <a:prstGeom prst="rect">
                <a:avLst/>
              </a:prstGeom>
              <a:blipFill>
                <a:blip r:embed="rId4"/>
                <a:stretch>
                  <a:fillRect l="-865" r="-351"/>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zh-CN" altLang="en-US">
                    <a:noFill/>
                  </a:rPr>
                  <a:t> </a:t>
                </a:r>
              </a:p>
            </p:txBody>
          </p:sp>
        </mc:Fallback>
      </mc:AlternateContent>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64" name="Maybe even splitting gets better as batch size grows?…"/>
              <p:cNvSpPr txBox="1">
                <a:spLocks noGrp="1"/>
              </p:cNvSpPr>
              <p:nvPr>
                <p:ph type="body" idx="1"/>
              </p:nvPr>
            </p:nvSpPr>
            <p:spPr>
              <a:xfrm>
                <a:off x="713111" y="2303618"/>
                <a:ext cx="22548011" cy="8718546"/>
              </a:xfrm>
              <a:prstGeom prst="rect">
                <a:avLst/>
              </a:prstGeom>
            </p:spPr>
            <p:txBody>
              <a:bodyPr/>
              <a:lstStyle/>
              <a:p>
                <a:pPr lvl="1">
                  <a:lnSpc>
                    <a:spcPct val="150000"/>
                  </a:lnSpc>
                  <a:defRPr sz="6000"/>
                </a:pPr>
                <a:r>
                  <a:t>Maybe even splitting gets better as batch size grows?</a:t>
                </a:r>
              </a:p>
              <a:p>
                <a:pPr lvl="1">
                  <a:lnSpc>
                    <a:spcPct val="150000"/>
                  </a:lnSpc>
                  <a:defRPr sz="6000"/>
                </a:pPr>
                <a:r>
                  <a:t>When </a:t>
                </a:r>
                <a14:m>
                  <m:oMath xmlns:m="http://schemas.openxmlformats.org/officeDocument/2006/math">
                    <m:r>
                      <a:rPr sz="7200" i="1">
                        <a:solidFill>
                          <a:srgbClr val="4F0F87"/>
                        </a:solidFill>
                        <a:latin typeface="Cambria Math" panose="02040503050406030204" pitchFamily="18" charset="0"/>
                      </a:rPr>
                      <m:t>𝑟</m:t>
                    </m:r>
                    <m:r>
                      <a:rPr sz="7200" i="1">
                        <a:solidFill>
                          <a:srgbClr val="4F0F87"/>
                        </a:solidFill>
                        <a:latin typeface="Cambria Math" panose="02040503050406030204" pitchFamily="18" charset="0"/>
                      </a:rPr>
                      <m:t>=1</m:t>
                    </m:r>
                  </m:oMath>
                </a14:m>
                <a:r>
                  <a:t>, workload jumps immediately jumps after split,</a:t>
                </a:r>
              </a:p>
              <a:p>
                <a:pPr marL="914400" lvl="1" indent="-685800">
                  <a:lnSpc>
                    <a:spcPct val="150000"/>
                  </a:lnSpc>
                  <a:buSzTx/>
                  <a:buNone/>
                  <a:defRPr sz="6000"/>
                </a:pPr>
                <a:r>
                  <a:t>leaving behind 50% of the newly allocated space. </a:t>
                </a:r>
              </a:p>
              <a:p>
                <a:pPr lvl="1">
                  <a:lnSpc>
                    <a:spcPct val="150000"/>
                  </a:lnSpc>
                  <a:defRPr sz="6000"/>
                </a:pPr>
                <a:r>
                  <a:t>Batched workloads stick around for a while, filling empty </a:t>
                </a:r>
              </a:p>
              <a:p>
                <a:pPr marL="914400" lvl="1" indent="-685800">
                  <a:lnSpc>
                    <a:spcPct val="150000"/>
                  </a:lnSpc>
                  <a:buSzTx/>
                  <a:buNone/>
                  <a:defRPr sz="6000"/>
                </a:pPr>
                <a:r>
                  <a:t>space.</a:t>
                </a:r>
              </a:p>
            </p:txBody>
          </p:sp>
        </mc:Choice>
        <mc:Fallback xmlns="">
          <p:sp>
            <p:nvSpPr>
              <p:cNvPr id="464" name="Maybe even splitting gets better as batch size grows?…"/>
              <p:cNvSpPr txBox="1">
                <a:spLocks noGrp="1" noRot="1" noChangeAspect="1" noMove="1" noResize="1" noEditPoints="1" noAdjustHandles="1" noChangeArrowheads="1" noChangeShapeType="1" noTextEdit="1"/>
              </p:cNvSpPr>
              <p:nvPr>
                <p:ph type="body" idx="1"/>
              </p:nvPr>
            </p:nvSpPr>
            <p:spPr>
              <a:xfrm>
                <a:off x="713111" y="2303618"/>
                <a:ext cx="22548011" cy="8718546"/>
              </a:xfrm>
              <a:prstGeom prst="rect">
                <a:avLst/>
              </a:prstGeom>
              <a:blipFill>
                <a:blip r:embed="rId3"/>
                <a:stretch>
                  <a:fillRect l="-1027" r="-1676"/>
                </a:stretch>
              </a:blipFill>
            </p:spPr>
            <p:txBody>
              <a:bodyPr/>
              <a:lstStyle/>
              <a:p>
                <a:r>
                  <a:rPr lang="zh-CN" altLang="en-US">
                    <a:noFill/>
                  </a:rPr>
                  <a:t> </a:t>
                </a:r>
              </a:p>
            </p:txBody>
          </p:sp>
        </mc:Fallback>
      </mc:AlternateContent>
      <p:sp>
        <p:nvSpPr>
          <p:cNvPr id="465" name="Text Placeholder 4"/>
          <p:cNvSpPr>
            <a:spLocks noGrp="1"/>
          </p:cNvSpPr>
          <p:nvPr>
            <p:ph type="body" idx="21"/>
          </p:nvPr>
        </p:nvSpPr>
        <p:spPr>
          <a:xfrm>
            <a:off x="5009241" y="305272"/>
            <a:ext cx="18743688" cy="1252122"/>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lnSpcReduction="10000"/>
          </a:bodyPr>
          <a:lstStyle>
            <a:lvl1pPr marL="795527" indent="-1093850" algn="r" defTabSz="1060704">
              <a:defRPr sz="8352">
                <a:solidFill>
                  <a:srgbClr val="FFFFFF"/>
                </a:solidFill>
              </a:defRPr>
            </a:lvl1pPr>
          </a:lstStyle>
          <a:p>
            <a:r>
              <a:t>Intuition For Batched Workloads</a:t>
            </a:r>
          </a:p>
        </p:txBody>
      </p:sp>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9" name="Maybe even splitting gets better as batch size grows?"/>
          <p:cNvSpPr txBox="1">
            <a:spLocks noGrp="1"/>
          </p:cNvSpPr>
          <p:nvPr>
            <p:ph type="body" sz="quarter" idx="1"/>
          </p:nvPr>
        </p:nvSpPr>
        <p:spPr>
          <a:xfrm>
            <a:off x="713111" y="2303618"/>
            <a:ext cx="22548011" cy="1900769"/>
          </a:xfrm>
          <a:prstGeom prst="rect">
            <a:avLst/>
          </a:prstGeom>
        </p:spPr>
        <p:txBody>
          <a:bodyPr/>
          <a:lstStyle/>
          <a:p>
            <a:pPr lvl="1">
              <a:lnSpc>
                <a:spcPct val="150000"/>
              </a:lnSpc>
              <a:defRPr sz="6000"/>
            </a:pPr>
            <a:r>
              <a:t>Maybe even splitting gets better as batch size grows?</a:t>
            </a:r>
          </a:p>
        </p:txBody>
      </p:sp>
      <p:sp>
        <p:nvSpPr>
          <p:cNvPr id="470" name="Text Placeholder 4"/>
          <p:cNvSpPr>
            <a:spLocks noGrp="1"/>
          </p:cNvSpPr>
          <p:nvPr>
            <p:ph type="body" idx="21"/>
          </p:nvPr>
        </p:nvSpPr>
        <p:spPr>
          <a:xfrm>
            <a:off x="5009241" y="305272"/>
            <a:ext cx="18743688" cy="1252122"/>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lnSpcReduction="10000"/>
          </a:bodyPr>
          <a:lstStyle>
            <a:lvl1pPr marL="795527" indent="-1093850" algn="r" defTabSz="1060704">
              <a:defRPr sz="8352">
                <a:solidFill>
                  <a:srgbClr val="FFFFFF"/>
                </a:solidFill>
              </a:defRPr>
            </a:lvl1pPr>
          </a:lstStyle>
          <a:p>
            <a:r>
              <a:t>Intuition For Batched Workloads</a:t>
            </a:r>
          </a:p>
        </p:txBody>
      </p:sp>
      <p:pic>
        <p:nvPicPr>
          <p:cNvPr id="471" name="Picture 6" descr="Picture 6"/>
          <p:cNvPicPr>
            <a:picLocks noChangeAspect="1"/>
          </p:cNvPicPr>
          <p:nvPr/>
        </p:nvPicPr>
        <p:blipFill>
          <a:blip r:embed="rId3"/>
          <a:stretch>
            <a:fillRect/>
          </a:stretch>
        </p:blipFill>
        <p:spPr>
          <a:xfrm>
            <a:off x="3028814" y="5030950"/>
            <a:ext cx="7217410" cy="5369213"/>
          </a:xfrm>
          <a:prstGeom prst="rect">
            <a:avLst/>
          </a:prstGeom>
          <a:ln>
            <a:solidFill>
              <a:srgbClr val="000000"/>
            </a:solidFill>
          </a:ln>
        </p:spPr>
      </p:pic>
      <p:pic>
        <p:nvPicPr>
          <p:cNvPr id="472" name="Picture 8" descr="Picture 8"/>
          <p:cNvPicPr>
            <a:picLocks noChangeAspect="1"/>
          </p:cNvPicPr>
          <p:nvPr/>
        </p:nvPicPr>
        <p:blipFill>
          <a:blip r:embed="rId4"/>
          <a:stretch>
            <a:fillRect/>
          </a:stretch>
        </p:blipFill>
        <p:spPr>
          <a:xfrm>
            <a:off x="13555174" y="5010726"/>
            <a:ext cx="7217410" cy="5409660"/>
          </a:xfrm>
          <a:prstGeom prst="rect">
            <a:avLst/>
          </a:prstGeom>
          <a:ln>
            <a:solidFill>
              <a:srgbClr val="000000"/>
            </a:solidFill>
          </a:ln>
        </p:spPr>
      </p:pic>
      <p:sp>
        <p:nvSpPr>
          <p:cNvPr id="473" name="☹️"/>
          <p:cNvSpPr txBox="1"/>
          <p:nvPr/>
        </p:nvSpPr>
        <p:spPr>
          <a:xfrm>
            <a:off x="2516689" y="9045778"/>
            <a:ext cx="2056457" cy="838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indent="0" algn="l" defTabSz="457200">
              <a:buClrTx/>
              <a:defRPr sz="4400" b="0">
                <a:latin typeface="Helvetica"/>
                <a:ea typeface="Helvetica"/>
                <a:cs typeface="Helvetica"/>
                <a:sym typeface="Helvetica"/>
              </a:defRPr>
            </a:lvl1pPr>
          </a:lstStyle>
          <a:p>
            <a:pPr>
              <a:defRPr>
                <a:latin typeface="Calibri"/>
                <a:ea typeface="Calibri"/>
                <a:cs typeface="Calibri"/>
                <a:sym typeface="Calibri"/>
              </a:defRPr>
            </a:pPr>
            <a:r>
              <a:rPr>
                <a:latin typeface="Helvetica"/>
                <a:ea typeface="Helvetica"/>
                <a:cs typeface="Helvetica"/>
                <a:sym typeface="Helvetica"/>
              </a:rPr>
              <a:t>☹️</a:t>
            </a:r>
          </a:p>
        </p:txBody>
      </p:sp>
      <p:sp>
        <p:nvSpPr>
          <p:cNvPr id="474" name="😀"/>
          <p:cNvSpPr txBox="1"/>
          <p:nvPr/>
        </p:nvSpPr>
        <p:spPr>
          <a:xfrm>
            <a:off x="2516689" y="5448869"/>
            <a:ext cx="2056457" cy="838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indent="0" algn="l" defTabSz="457200">
              <a:buClrTx/>
              <a:defRPr sz="4400" b="0">
                <a:latin typeface="Helvetica"/>
                <a:ea typeface="Helvetica"/>
                <a:cs typeface="Helvetica"/>
                <a:sym typeface="Helvetica"/>
              </a:defRPr>
            </a:lvl1pPr>
          </a:lstStyle>
          <a:p>
            <a:pPr>
              <a:defRPr>
                <a:latin typeface="Calibri"/>
                <a:ea typeface="Calibri"/>
                <a:cs typeface="Calibri"/>
                <a:sym typeface="Calibri"/>
              </a:defRPr>
            </a:pPr>
            <a:r>
              <a:rPr>
                <a:latin typeface="Helvetica"/>
                <a:ea typeface="Helvetica"/>
                <a:cs typeface="Helvetica"/>
                <a:sym typeface="Helvetica"/>
              </a:rPr>
              <a:t>😀</a:t>
            </a:r>
          </a:p>
        </p:txBody>
      </p:sp>
      <p:sp>
        <p:nvSpPr>
          <p:cNvPr id="475" name="☹️"/>
          <p:cNvSpPr txBox="1"/>
          <p:nvPr/>
        </p:nvSpPr>
        <p:spPr>
          <a:xfrm>
            <a:off x="13038639" y="9052275"/>
            <a:ext cx="2056458" cy="838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indent="0" algn="l" defTabSz="457200">
              <a:buClrTx/>
              <a:defRPr sz="4400" b="0">
                <a:latin typeface="Helvetica"/>
                <a:ea typeface="Helvetica"/>
                <a:cs typeface="Helvetica"/>
                <a:sym typeface="Helvetica"/>
              </a:defRPr>
            </a:lvl1pPr>
          </a:lstStyle>
          <a:p>
            <a:pPr>
              <a:defRPr>
                <a:latin typeface="Calibri"/>
                <a:ea typeface="Calibri"/>
                <a:cs typeface="Calibri"/>
                <a:sym typeface="Calibri"/>
              </a:defRPr>
            </a:pPr>
            <a:r>
              <a:rPr>
                <a:latin typeface="Helvetica"/>
                <a:ea typeface="Helvetica"/>
                <a:cs typeface="Helvetica"/>
                <a:sym typeface="Helvetica"/>
              </a:rPr>
              <a:t>☹️</a:t>
            </a:r>
          </a:p>
        </p:txBody>
      </p:sp>
      <p:sp>
        <p:nvSpPr>
          <p:cNvPr id="476" name="😀"/>
          <p:cNvSpPr txBox="1"/>
          <p:nvPr/>
        </p:nvSpPr>
        <p:spPr>
          <a:xfrm>
            <a:off x="13051339" y="5448869"/>
            <a:ext cx="2056458" cy="838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indent="0" algn="l" defTabSz="457200">
              <a:buClrTx/>
              <a:defRPr sz="4400" b="0">
                <a:latin typeface="Helvetica"/>
                <a:ea typeface="Helvetica"/>
                <a:cs typeface="Helvetica"/>
                <a:sym typeface="Helvetica"/>
              </a:defRPr>
            </a:lvl1pPr>
          </a:lstStyle>
          <a:p>
            <a:pPr>
              <a:defRPr>
                <a:latin typeface="Calibri"/>
                <a:ea typeface="Calibri"/>
                <a:cs typeface="Calibri"/>
                <a:sym typeface="Calibri"/>
              </a:defRPr>
            </a:pPr>
            <a:r>
              <a:rPr>
                <a:latin typeface="Helvetica"/>
                <a:ea typeface="Helvetica"/>
                <a:cs typeface="Helvetica"/>
                <a:sym typeface="Helvetica"/>
              </a:rPr>
              <a:t>😀</a:t>
            </a:r>
          </a:p>
        </p:txBody>
      </p:sp>
    </p:spTree>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0" name="Maybe even splitting gets better as batch size grows?"/>
          <p:cNvSpPr txBox="1">
            <a:spLocks noGrp="1"/>
          </p:cNvSpPr>
          <p:nvPr>
            <p:ph type="body" sz="quarter" idx="1"/>
          </p:nvPr>
        </p:nvSpPr>
        <p:spPr>
          <a:xfrm>
            <a:off x="713111" y="2303618"/>
            <a:ext cx="22548011" cy="1900769"/>
          </a:xfrm>
          <a:prstGeom prst="rect">
            <a:avLst/>
          </a:prstGeom>
        </p:spPr>
        <p:txBody>
          <a:bodyPr/>
          <a:lstStyle/>
          <a:p>
            <a:pPr lvl="1">
              <a:lnSpc>
                <a:spcPct val="150000"/>
              </a:lnSpc>
              <a:defRPr sz="6000"/>
            </a:pPr>
            <a:r>
              <a:t>Maybe even splitting gets better as batch size grows?</a:t>
            </a:r>
          </a:p>
        </p:txBody>
      </p:sp>
      <p:sp>
        <p:nvSpPr>
          <p:cNvPr id="481" name="Text Placeholder 4"/>
          <p:cNvSpPr>
            <a:spLocks noGrp="1"/>
          </p:cNvSpPr>
          <p:nvPr>
            <p:ph type="body" idx="21"/>
          </p:nvPr>
        </p:nvSpPr>
        <p:spPr>
          <a:xfrm>
            <a:off x="5009241" y="305272"/>
            <a:ext cx="18743688" cy="1252122"/>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lnSpcReduction="10000"/>
          </a:bodyPr>
          <a:lstStyle>
            <a:lvl1pPr marL="795527" indent="-1093850" algn="r" defTabSz="1060704">
              <a:defRPr sz="8352">
                <a:solidFill>
                  <a:srgbClr val="FFFFFF"/>
                </a:solidFill>
              </a:defRPr>
            </a:lvl1pPr>
          </a:lstStyle>
          <a:p>
            <a:r>
              <a:t>Intuition For Batched Workloads</a:t>
            </a:r>
          </a:p>
        </p:txBody>
      </p:sp>
      <p:pic>
        <p:nvPicPr>
          <p:cNvPr id="482" name="Picture 6" descr="Picture 6"/>
          <p:cNvPicPr>
            <a:picLocks noChangeAspect="1"/>
          </p:cNvPicPr>
          <p:nvPr/>
        </p:nvPicPr>
        <p:blipFill>
          <a:blip r:embed="rId3"/>
          <a:stretch>
            <a:fillRect/>
          </a:stretch>
        </p:blipFill>
        <p:spPr>
          <a:xfrm>
            <a:off x="3028814" y="5030950"/>
            <a:ext cx="7217410" cy="5369213"/>
          </a:xfrm>
          <a:prstGeom prst="rect">
            <a:avLst/>
          </a:prstGeom>
          <a:ln>
            <a:solidFill>
              <a:srgbClr val="000000"/>
            </a:solidFill>
          </a:ln>
        </p:spPr>
      </p:pic>
      <p:pic>
        <p:nvPicPr>
          <p:cNvPr id="483" name="Picture 8" descr="Picture 8"/>
          <p:cNvPicPr>
            <a:picLocks noChangeAspect="1"/>
          </p:cNvPicPr>
          <p:nvPr/>
        </p:nvPicPr>
        <p:blipFill>
          <a:blip r:embed="rId4"/>
          <a:stretch>
            <a:fillRect/>
          </a:stretch>
        </p:blipFill>
        <p:spPr>
          <a:xfrm>
            <a:off x="13555174" y="5010726"/>
            <a:ext cx="7217410" cy="5409660"/>
          </a:xfrm>
          <a:prstGeom prst="rect">
            <a:avLst/>
          </a:prstGeom>
          <a:ln>
            <a:solidFill>
              <a:srgbClr val="000000"/>
            </a:solidFill>
          </a:ln>
        </p:spPr>
      </p:pic>
      <p:sp>
        <p:nvSpPr>
          <p:cNvPr id="484" name="☹️"/>
          <p:cNvSpPr txBox="1"/>
          <p:nvPr/>
        </p:nvSpPr>
        <p:spPr>
          <a:xfrm>
            <a:off x="2516689" y="9045778"/>
            <a:ext cx="2056457" cy="838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indent="0" algn="l" defTabSz="457200">
              <a:buClrTx/>
              <a:defRPr sz="4400" b="0">
                <a:latin typeface="Helvetica"/>
                <a:ea typeface="Helvetica"/>
                <a:cs typeface="Helvetica"/>
                <a:sym typeface="Helvetica"/>
              </a:defRPr>
            </a:lvl1pPr>
          </a:lstStyle>
          <a:p>
            <a:pPr>
              <a:defRPr>
                <a:latin typeface="Calibri"/>
                <a:ea typeface="Calibri"/>
                <a:cs typeface="Calibri"/>
                <a:sym typeface="Calibri"/>
              </a:defRPr>
            </a:pPr>
            <a:r>
              <a:rPr>
                <a:latin typeface="Helvetica"/>
                <a:ea typeface="Helvetica"/>
                <a:cs typeface="Helvetica"/>
                <a:sym typeface="Helvetica"/>
              </a:rPr>
              <a:t>☹️</a:t>
            </a:r>
          </a:p>
        </p:txBody>
      </p:sp>
      <p:sp>
        <p:nvSpPr>
          <p:cNvPr id="485" name="😀"/>
          <p:cNvSpPr txBox="1"/>
          <p:nvPr/>
        </p:nvSpPr>
        <p:spPr>
          <a:xfrm>
            <a:off x="2516689" y="5448869"/>
            <a:ext cx="2056457" cy="838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indent="0" algn="l" defTabSz="457200">
              <a:buClrTx/>
              <a:defRPr sz="4400" b="0">
                <a:latin typeface="Helvetica"/>
                <a:ea typeface="Helvetica"/>
                <a:cs typeface="Helvetica"/>
                <a:sym typeface="Helvetica"/>
              </a:defRPr>
            </a:lvl1pPr>
          </a:lstStyle>
          <a:p>
            <a:pPr>
              <a:defRPr>
                <a:latin typeface="Calibri"/>
                <a:ea typeface="Calibri"/>
                <a:cs typeface="Calibri"/>
                <a:sym typeface="Calibri"/>
              </a:defRPr>
            </a:pPr>
            <a:r>
              <a:rPr>
                <a:latin typeface="Helvetica"/>
                <a:ea typeface="Helvetica"/>
                <a:cs typeface="Helvetica"/>
                <a:sym typeface="Helvetica"/>
              </a:rPr>
              <a:t>😀</a:t>
            </a:r>
          </a:p>
        </p:txBody>
      </p:sp>
      <p:sp>
        <p:nvSpPr>
          <p:cNvPr id="486" name="☹️"/>
          <p:cNvSpPr txBox="1"/>
          <p:nvPr/>
        </p:nvSpPr>
        <p:spPr>
          <a:xfrm>
            <a:off x="13038639" y="9052275"/>
            <a:ext cx="2056458" cy="838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indent="0" algn="l" defTabSz="457200">
              <a:buClrTx/>
              <a:defRPr sz="4400" b="0">
                <a:latin typeface="Helvetica"/>
                <a:ea typeface="Helvetica"/>
                <a:cs typeface="Helvetica"/>
                <a:sym typeface="Helvetica"/>
              </a:defRPr>
            </a:lvl1pPr>
          </a:lstStyle>
          <a:p>
            <a:pPr>
              <a:defRPr>
                <a:latin typeface="Calibri"/>
                <a:ea typeface="Calibri"/>
                <a:cs typeface="Calibri"/>
                <a:sym typeface="Calibri"/>
              </a:defRPr>
            </a:pPr>
            <a:r>
              <a:rPr>
                <a:latin typeface="Helvetica"/>
                <a:ea typeface="Helvetica"/>
                <a:cs typeface="Helvetica"/>
                <a:sym typeface="Helvetica"/>
              </a:rPr>
              <a:t>☹️</a:t>
            </a:r>
          </a:p>
        </p:txBody>
      </p:sp>
      <p:sp>
        <p:nvSpPr>
          <p:cNvPr id="487" name="😀"/>
          <p:cNvSpPr txBox="1"/>
          <p:nvPr/>
        </p:nvSpPr>
        <p:spPr>
          <a:xfrm>
            <a:off x="13051339" y="5448869"/>
            <a:ext cx="2056458" cy="838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indent="0" algn="l" defTabSz="457200">
              <a:buClrTx/>
              <a:defRPr sz="4400" b="0">
                <a:latin typeface="Helvetica"/>
                <a:ea typeface="Helvetica"/>
                <a:cs typeface="Helvetica"/>
                <a:sym typeface="Helvetica"/>
              </a:defRPr>
            </a:lvl1pPr>
          </a:lstStyle>
          <a:p>
            <a:pPr>
              <a:defRPr>
                <a:latin typeface="Calibri"/>
                <a:ea typeface="Calibri"/>
                <a:cs typeface="Calibri"/>
                <a:sym typeface="Calibri"/>
              </a:defRPr>
            </a:pPr>
            <a:r>
              <a:rPr>
                <a:latin typeface="Helvetica"/>
                <a:ea typeface="Helvetica"/>
                <a:cs typeface="Helvetica"/>
                <a:sym typeface="Helvetica"/>
              </a:rPr>
              <a:t>😀</a:t>
            </a:r>
          </a:p>
        </p:txBody>
      </p:sp>
      <p:grpSp>
        <p:nvGrpSpPr>
          <p:cNvPr id="490" name="Rectangle 5"/>
          <p:cNvGrpSpPr/>
          <p:nvPr/>
        </p:nvGrpSpPr>
        <p:grpSpPr>
          <a:xfrm>
            <a:off x="4024020" y="10866304"/>
            <a:ext cx="5105681" cy="1900770"/>
            <a:chOff x="0" y="0"/>
            <a:chExt cx="5105679" cy="1900768"/>
          </a:xfrm>
        </p:grpSpPr>
        <p:sp>
          <p:nvSpPr>
            <p:cNvPr id="488" name="Rectangle"/>
            <p:cNvSpPr/>
            <p:nvPr/>
          </p:nvSpPr>
          <p:spPr>
            <a:xfrm>
              <a:off x="0" y="16479"/>
              <a:ext cx="5105680" cy="1867811"/>
            </a:xfrm>
            <a:prstGeom prst="rect">
              <a:avLst/>
            </a:prstGeom>
            <a:gradFill flip="none" rotWithShape="1">
              <a:gsLst>
                <a:gs pos="0">
                  <a:srgbClr val="3F80CE"/>
                </a:gs>
                <a:gs pos="100000">
                  <a:srgbClr val="A2C3FF"/>
                </a:gs>
              </a:gsLst>
              <a:lin ang="16200000" scaled="0"/>
            </a:gradFill>
            <a:ln w="9525" cap="flat">
              <a:solidFill>
                <a:srgbClr val="4A7EBB"/>
              </a:solidFill>
              <a:prstDash val="solid"/>
              <a:round/>
            </a:ln>
            <a:effectLst>
              <a:outerShdw blurRad="38100" dist="23000" dir="5400000" rotWithShape="0">
                <a:srgbClr val="000000">
                  <a:alpha val="35000"/>
                </a:srgbClr>
              </a:outerShdw>
            </a:effectLst>
          </p:spPr>
          <p:txBody>
            <a:bodyPr wrap="square" lIns="45719" tIns="45719" rIns="45719" bIns="45719" numCol="1" anchor="ctr">
              <a:noAutofit/>
            </a:bodyPr>
            <a:lstStyle/>
            <a:p>
              <a:pPr indent="0" defTabSz="457200">
                <a:buClrTx/>
                <a:defRPr sz="1800">
                  <a:solidFill>
                    <a:srgbClr val="FFFFFF"/>
                  </a:solidFill>
                  <a:latin typeface="Calibri"/>
                  <a:ea typeface="Calibri"/>
                  <a:cs typeface="Calibri"/>
                  <a:sym typeface="Calibri"/>
                </a:defRPr>
              </a:pPr>
              <a:endParaRPr/>
            </a:p>
          </p:txBody>
        </p:sp>
        <p:sp>
          <p:nvSpPr>
            <p:cNvPr id="489" name="Fullness not monotonic or smooth in batch size."/>
            <p:cNvSpPr txBox="1"/>
            <p:nvPr/>
          </p:nvSpPr>
          <p:spPr>
            <a:xfrm>
              <a:off x="208977" y="0"/>
              <a:ext cx="4687726" cy="190076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noAutofit/>
            </a:bodyPr>
            <a:lstStyle>
              <a:lvl1pPr indent="0" defTabSz="457200">
                <a:buClrTx/>
                <a:defRPr sz="3400">
                  <a:solidFill>
                    <a:srgbClr val="FFFFFF"/>
                  </a:solidFill>
                  <a:latin typeface="Calibri"/>
                  <a:ea typeface="Calibri"/>
                  <a:cs typeface="Calibri"/>
                  <a:sym typeface="Calibri"/>
                </a:defRPr>
              </a:lvl1pPr>
            </a:lstStyle>
            <a:p>
              <a:r>
                <a:t>Fullness not monotonic or smooth in batch size.</a:t>
              </a:r>
            </a:p>
          </p:txBody>
        </p:sp>
      </p:grpSp>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4" name="Maybe even splitting gets better as batch size grows?"/>
          <p:cNvSpPr txBox="1">
            <a:spLocks noGrp="1"/>
          </p:cNvSpPr>
          <p:nvPr>
            <p:ph type="body" sz="quarter" idx="1"/>
          </p:nvPr>
        </p:nvSpPr>
        <p:spPr>
          <a:xfrm>
            <a:off x="713111" y="2303618"/>
            <a:ext cx="22548011" cy="1900769"/>
          </a:xfrm>
          <a:prstGeom prst="rect">
            <a:avLst/>
          </a:prstGeom>
        </p:spPr>
        <p:txBody>
          <a:bodyPr/>
          <a:lstStyle/>
          <a:p>
            <a:pPr lvl="1">
              <a:lnSpc>
                <a:spcPct val="150000"/>
              </a:lnSpc>
              <a:defRPr sz="6000"/>
            </a:pPr>
            <a:r>
              <a:t>Maybe even splitting gets better as batch size grows?</a:t>
            </a:r>
          </a:p>
        </p:txBody>
      </p:sp>
      <p:sp>
        <p:nvSpPr>
          <p:cNvPr id="495" name="Text Placeholder 4"/>
          <p:cNvSpPr>
            <a:spLocks noGrp="1"/>
          </p:cNvSpPr>
          <p:nvPr>
            <p:ph type="body" idx="21"/>
          </p:nvPr>
        </p:nvSpPr>
        <p:spPr>
          <a:xfrm>
            <a:off x="5009241" y="305272"/>
            <a:ext cx="18743688" cy="1252122"/>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lnSpcReduction="10000"/>
          </a:bodyPr>
          <a:lstStyle>
            <a:lvl1pPr marL="795527" indent="-1093850" algn="r" defTabSz="1060704">
              <a:defRPr sz="8352">
                <a:solidFill>
                  <a:srgbClr val="FFFFFF"/>
                </a:solidFill>
              </a:defRPr>
            </a:lvl1pPr>
          </a:lstStyle>
          <a:p>
            <a:r>
              <a:t>Intuition For Batched Workloads</a:t>
            </a:r>
          </a:p>
        </p:txBody>
      </p:sp>
      <p:pic>
        <p:nvPicPr>
          <p:cNvPr id="496" name="Picture 6" descr="Picture 6"/>
          <p:cNvPicPr>
            <a:picLocks noChangeAspect="1"/>
          </p:cNvPicPr>
          <p:nvPr/>
        </p:nvPicPr>
        <p:blipFill>
          <a:blip r:embed="rId3"/>
          <a:stretch>
            <a:fillRect/>
          </a:stretch>
        </p:blipFill>
        <p:spPr>
          <a:xfrm>
            <a:off x="3028814" y="5030950"/>
            <a:ext cx="7217410" cy="5369213"/>
          </a:xfrm>
          <a:prstGeom prst="rect">
            <a:avLst/>
          </a:prstGeom>
          <a:ln>
            <a:solidFill>
              <a:srgbClr val="000000"/>
            </a:solidFill>
          </a:ln>
        </p:spPr>
      </p:pic>
      <p:pic>
        <p:nvPicPr>
          <p:cNvPr id="497" name="Picture 8" descr="Picture 8"/>
          <p:cNvPicPr>
            <a:picLocks noChangeAspect="1"/>
          </p:cNvPicPr>
          <p:nvPr/>
        </p:nvPicPr>
        <p:blipFill>
          <a:blip r:embed="rId4"/>
          <a:stretch>
            <a:fillRect/>
          </a:stretch>
        </p:blipFill>
        <p:spPr>
          <a:xfrm>
            <a:off x="13555174" y="5010726"/>
            <a:ext cx="7217410" cy="5409660"/>
          </a:xfrm>
          <a:prstGeom prst="rect">
            <a:avLst/>
          </a:prstGeom>
          <a:ln>
            <a:solidFill>
              <a:srgbClr val="000000"/>
            </a:solidFill>
          </a:ln>
        </p:spPr>
      </p:pic>
      <p:sp>
        <p:nvSpPr>
          <p:cNvPr id="498" name="☹️"/>
          <p:cNvSpPr txBox="1"/>
          <p:nvPr/>
        </p:nvSpPr>
        <p:spPr>
          <a:xfrm>
            <a:off x="2516689" y="9045778"/>
            <a:ext cx="2056457" cy="838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indent="0" algn="l" defTabSz="457200">
              <a:buClrTx/>
              <a:defRPr sz="4400" b="0">
                <a:latin typeface="Helvetica"/>
                <a:ea typeface="Helvetica"/>
                <a:cs typeface="Helvetica"/>
                <a:sym typeface="Helvetica"/>
              </a:defRPr>
            </a:lvl1pPr>
          </a:lstStyle>
          <a:p>
            <a:pPr>
              <a:defRPr>
                <a:latin typeface="Calibri"/>
                <a:ea typeface="Calibri"/>
                <a:cs typeface="Calibri"/>
                <a:sym typeface="Calibri"/>
              </a:defRPr>
            </a:pPr>
            <a:r>
              <a:rPr>
                <a:latin typeface="Helvetica"/>
                <a:ea typeface="Helvetica"/>
                <a:cs typeface="Helvetica"/>
                <a:sym typeface="Helvetica"/>
              </a:rPr>
              <a:t>☹️</a:t>
            </a:r>
          </a:p>
        </p:txBody>
      </p:sp>
      <p:sp>
        <p:nvSpPr>
          <p:cNvPr id="499" name="😀"/>
          <p:cNvSpPr txBox="1"/>
          <p:nvPr/>
        </p:nvSpPr>
        <p:spPr>
          <a:xfrm>
            <a:off x="2516689" y="5448869"/>
            <a:ext cx="2056457" cy="838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indent="0" algn="l" defTabSz="457200">
              <a:buClrTx/>
              <a:defRPr sz="4400" b="0">
                <a:latin typeface="Helvetica"/>
                <a:ea typeface="Helvetica"/>
                <a:cs typeface="Helvetica"/>
                <a:sym typeface="Helvetica"/>
              </a:defRPr>
            </a:lvl1pPr>
          </a:lstStyle>
          <a:p>
            <a:pPr>
              <a:defRPr>
                <a:latin typeface="Calibri"/>
                <a:ea typeface="Calibri"/>
                <a:cs typeface="Calibri"/>
                <a:sym typeface="Calibri"/>
              </a:defRPr>
            </a:pPr>
            <a:r>
              <a:rPr>
                <a:latin typeface="Helvetica"/>
                <a:ea typeface="Helvetica"/>
                <a:cs typeface="Helvetica"/>
                <a:sym typeface="Helvetica"/>
              </a:rPr>
              <a:t>😀</a:t>
            </a:r>
          </a:p>
        </p:txBody>
      </p:sp>
      <p:sp>
        <p:nvSpPr>
          <p:cNvPr id="500" name="☹️"/>
          <p:cNvSpPr txBox="1"/>
          <p:nvPr/>
        </p:nvSpPr>
        <p:spPr>
          <a:xfrm>
            <a:off x="13038639" y="9052275"/>
            <a:ext cx="2056458" cy="838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indent="0" algn="l" defTabSz="457200">
              <a:buClrTx/>
              <a:defRPr sz="4400" b="0">
                <a:latin typeface="Helvetica"/>
                <a:ea typeface="Helvetica"/>
                <a:cs typeface="Helvetica"/>
                <a:sym typeface="Helvetica"/>
              </a:defRPr>
            </a:lvl1pPr>
          </a:lstStyle>
          <a:p>
            <a:pPr>
              <a:defRPr>
                <a:latin typeface="Calibri"/>
                <a:ea typeface="Calibri"/>
                <a:cs typeface="Calibri"/>
                <a:sym typeface="Calibri"/>
              </a:defRPr>
            </a:pPr>
            <a:r>
              <a:rPr>
                <a:latin typeface="Helvetica"/>
                <a:ea typeface="Helvetica"/>
                <a:cs typeface="Helvetica"/>
                <a:sym typeface="Helvetica"/>
              </a:rPr>
              <a:t>☹️</a:t>
            </a:r>
          </a:p>
        </p:txBody>
      </p:sp>
      <p:sp>
        <p:nvSpPr>
          <p:cNvPr id="501" name="😀"/>
          <p:cNvSpPr txBox="1"/>
          <p:nvPr/>
        </p:nvSpPr>
        <p:spPr>
          <a:xfrm>
            <a:off x="13051339" y="5448869"/>
            <a:ext cx="2056458" cy="838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indent="0" algn="l" defTabSz="457200">
              <a:buClrTx/>
              <a:defRPr sz="4400" b="0">
                <a:latin typeface="Helvetica"/>
                <a:ea typeface="Helvetica"/>
                <a:cs typeface="Helvetica"/>
                <a:sym typeface="Helvetica"/>
              </a:defRPr>
            </a:lvl1pPr>
          </a:lstStyle>
          <a:p>
            <a:pPr>
              <a:defRPr>
                <a:latin typeface="Calibri"/>
                <a:ea typeface="Calibri"/>
                <a:cs typeface="Calibri"/>
                <a:sym typeface="Calibri"/>
              </a:defRPr>
            </a:pPr>
            <a:r>
              <a:rPr>
                <a:latin typeface="Helvetica"/>
                <a:ea typeface="Helvetica"/>
                <a:cs typeface="Helvetica"/>
                <a:sym typeface="Helvetica"/>
              </a:rPr>
              <a:t>😀</a:t>
            </a:r>
          </a:p>
        </p:txBody>
      </p:sp>
      <p:grpSp>
        <p:nvGrpSpPr>
          <p:cNvPr id="504" name="Rectangle 5"/>
          <p:cNvGrpSpPr/>
          <p:nvPr/>
        </p:nvGrpSpPr>
        <p:grpSpPr>
          <a:xfrm>
            <a:off x="4024020" y="10866304"/>
            <a:ext cx="5105681" cy="1900770"/>
            <a:chOff x="0" y="0"/>
            <a:chExt cx="5105679" cy="1900768"/>
          </a:xfrm>
        </p:grpSpPr>
        <p:sp>
          <p:nvSpPr>
            <p:cNvPr id="502" name="Rectangle"/>
            <p:cNvSpPr/>
            <p:nvPr/>
          </p:nvSpPr>
          <p:spPr>
            <a:xfrm>
              <a:off x="0" y="16479"/>
              <a:ext cx="5105680" cy="1867811"/>
            </a:xfrm>
            <a:prstGeom prst="rect">
              <a:avLst/>
            </a:prstGeom>
            <a:gradFill flip="none" rotWithShape="1">
              <a:gsLst>
                <a:gs pos="0">
                  <a:srgbClr val="3F80CE"/>
                </a:gs>
                <a:gs pos="100000">
                  <a:srgbClr val="A2C3FF"/>
                </a:gs>
              </a:gsLst>
              <a:lin ang="16200000" scaled="0"/>
            </a:gradFill>
            <a:ln w="9525" cap="flat">
              <a:solidFill>
                <a:srgbClr val="4A7EBB"/>
              </a:solidFill>
              <a:prstDash val="solid"/>
              <a:round/>
            </a:ln>
            <a:effectLst>
              <a:outerShdw blurRad="38100" dist="23000" dir="5400000" rotWithShape="0">
                <a:srgbClr val="000000">
                  <a:alpha val="35000"/>
                </a:srgbClr>
              </a:outerShdw>
            </a:effectLst>
          </p:spPr>
          <p:txBody>
            <a:bodyPr wrap="square" lIns="45719" tIns="45719" rIns="45719" bIns="45719" numCol="1" anchor="ctr">
              <a:noAutofit/>
            </a:bodyPr>
            <a:lstStyle/>
            <a:p>
              <a:pPr indent="0" defTabSz="457200">
                <a:buClrTx/>
                <a:defRPr sz="1800">
                  <a:solidFill>
                    <a:srgbClr val="FFFFFF"/>
                  </a:solidFill>
                  <a:latin typeface="Calibri"/>
                  <a:ea typeface="Calibri"/>
                  <a:cs typeface="Calibri"/>
                  <a:sym typeface="Calibri"/>
                </a:defRPr>
              </a:pPr>
              <a:endParaRPr/>
            </a:p>
          </p:txBody>
        </p:sp>
        <p:sp>
          <p:nvSpPr>
            <p:cNvPr id="503" name="Fullness not monotonic or smooth in batch size."/>
            <p:cNvSpPr txBox="1"/>
            <p:nvPr/>
          </p:nvSpPr>
          <p:spPr>
            <a:xfrm>
              <a:off x="208977" y="0"/>
              <a:ext cx="4687726" cy="190076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noAutofit/>
            </a:bodyPr>
            <a:lstStyle>
              <a:lvl1pPr indent="0" defTabSz="457200">
                <a:buClrTx/>
                <a:defRPr sz="3400">
                  <a:solidFill>
                    <a:srgbClr val="FFFFFF"/>
                  </a:solidFill>
                  <a:latin typeface="Calibri"/>
                  <a:ea typeface="Calibri"/>
                  <a:cs typeface="Calibri"/>
                  <a:sym typeface="Calibri"/>
                </a:defRPr>
              </a:lvl1pPr>
            </a:lstStyle>
            <a:p>
              <a:r>
                <a:t>Fullness not monotonic or smooth in batch size.</a:t>
              </a:r>
            </a:p>
          </p:txBody>
        </p:sp>
      </p:grpSp>
      <p:grpSp>
        <p:nvGrpSpPr>
          <p:cNvPr id="507" name="Rectangle 5"/>
          <p:cNvGrpSpPr/>
          <p:nvPr/>
        </p:nvGrpSpPr>
        <p:grpSpPr>
          <a:xfrm>
            <a:off x="14620517" y="10865291"/>
            <a:ext cx="5105680" cy="1900769"/>
            <a:chOff x="9779000" y="4000500"/>
            <a:chExt cx="5105679" cy="1900768"/>
          </a:xfrm>
        </p:grpSpPr>
        <p:sp>
          <p:nvSpPr>
            <p:cNvPr id="505" name="Rectangle"/>
            <p:cNvSpPr/>
            <p:nvPr/>
          </p:nvSpPr>
          <p:spPr>
            <a:xfrm>
              <a:off x="9779000" y="4016979"/>
              <a:ext cx="5105680" cy="1867811"/>
            </a:xfrm>
            <a:prstGeom prst="rect">
              <a:avLst/>
            </a:prstGeom>
            <a:gradFill flip="none" rotWithShape="1">
              <a:gsLst>
                <a:gs pos="0">
                  <a:srgbClr val="3F80CE"/>
                </a:gs>
                <a:gs pos="100000">
                  <a:srgbClr val="A2C3FF"/>
                </a:gs>
              </a:gsLst>
              <a:lin ang="16200000" scaled="0"/>
            </a:gradFill>
            <a:ln w="9525" cap="flat">
              <a:solidFill>
                <a:srgbClr val="4A7EBB"/>
              </a:solidFill>
              <a:prstDash val="solid"/>
              <a:round/>
            </a:ln>
            <a:effectLst>
              <a:outerShdw blurRad="38100" dist="23000" dir="5400000" rotWithShape="0">
                <a:srgbClr val="000000">
                  <a:alpha val="35000"/>
                </a:srgbClr>
              </a:outerShdw>
            </a:effectLst>
          </p:spPr>
          <p:txBody>
            <a:bodyPr wrap="square" lIns="45719" tIns="45719" rIns="45719" bIns="45719" numCol="1" anchor="ctr">
              <a:noAutofit/>
            </a:bodyPr>
            <a:lstStyle/>
            <a:p>
              <a:pPr indent="0" defTabSz="457200">
                <a:buClrTx/>
                <a:defRPr sz="1800">
                  <a:solidFill>
                    <a:srgbClr val="FFFFFF"/>
                  </a:solidFill>
                  <a:latin typeface="Calibri"/>
                  <a:ea typeface="Calibri"/>
                  <a:cs typeface="Calibri"/>
                  <a:sym typeface="Calibri"/>
                </a:defRPr>
              </a:pPr>
              <a:endParaRPr/>
            </a:p>
          </p:txBody>
        </p:sp>
        <p:sp>
          <p:nvSpPr>
            <p:cNvPr id="506" name="Fullness appears to converge to 0.5 for large batches."/>
            <p:cNvSpPr txBox="1"/>
            <p:nvPr/>
          </p:nvSpPr>
          <p:spPr>
            <a:xfrm>
              <a:off x="9987977" y="4000500"/>
              <a:ext cx="4687726" cy="190076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noAutofit/>
            </a:bodyPr>
            <a:lstStyle>
              <a:lvl1pPr indent="0" defTabSz="457200">
                <a:buClrTx/>
                <a:defRPr sz="3400">
                  <a:solidFill>
                    <a:srgbClr val="FFFFFF"/>
                  </a:solidFill>
                  <a:latin typeface="Calibri"/>
                  <a:ea typeface="Calibri"/>
                  <a:cs typeface="Calibri"/>
                  <a:sym typeface="Calibri"/>
                </a:defRPr>
              </a:lvl1pPr>
            </a:lstStyle>
            <a:p>
              <a:r>
                <a:t>Fullness appears to converge to 0.5 for large batches.</a:t>
              </a:r>
            </a:p>
          </p:txBody>
        </p:sp>
      </p:grpSp>
    </p:spTree>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11" name="We analyze the entire range of possible batch sizes.…"/>
              <p:cNvSpPr txBox="1">
                <a:spLocks noGrp="1"/>
              </p:cNvSpPr>
              <p:nvPr>
                <p:ph type="body" idx="1"/>
              </p:nvPr>
            </p:nvSpPr>
            <p:spPr>
              <a:xfrm>
                <a:off x="586111" y="2303618"/>
                <a:ext cx="23010469" cy="10189462"/>
              </a:xfrm>
              <a:prstGeom prst="rect">
                <a:avLst/>
              </a:prstGeom>
            </p:spPr>
            <p:txBody>
              <a:bodyPr/>
              <a:lstStyle/>
              <a:p>
                <a:pPr lvl="1">
                  <a:lnSpc>
                    <a:spcPct val="150000"/>
                  </a:lnSpc>
                  <a:defRPr sz="6000"/>
                </a:pPr>
                <a:r>
                  <a:t>We analyze the entire range of possible batch sizes.</a:t>
                </a:r>
              </a:p>
              <a:p>
                <a:pPr lvl="1">
                  <a:lnSpc>
                    <a:spcPct val="150000"/>
                  </a:lnSpc>
                  <a:defRPr sz="6000"/>
                </a:pPr>
                <a:r>
                  <a:t>Show how to get fill provably better than </a:t>
                </a:r>
                <a14:m>
                  <m:oMath xmlns:m="http://schemas.openxmlformats.org/officeDocument/2006/math">
                    <m:r>
                      <a:rPr sz="7200" i="1">
                        <a:solidFill>
                          <a:srgbClr val="4F0F87"/>
                        </a:solidFill>
                        <a:latin typeface="Cambria Math" panose="02040503050406030204" pitchFamily="18" charset="0"/>
                      </a:rPr>
                      <m:t>0.5</m:t>
                    </m:r>
                  </m:oMath>
                </a14:m>
                <a:r>
                  <a:t> in each regime.</a:t>
                </a:r>
              </a:p>
              <a:p>
                <a:pPr marL="1649185" lvl="2" indent="-734785">
                  <a:lnSpc>
                    <a:spcPct val="150000"/>
                  </a:lnSpc>
                  <a:buChar char="-"/>
                  <a:defRPr sz="6000">
                    <a:solidFill>
                      <a:srgbClr val="4F0F87"/>
                    </a:solidFill>
                  </a:defRPr>
                </a:pPr>
                <a:r>
                  <a:t>For batch size</a:t>
                </a:r>
                <a14:m>
                  <m:oMath xmlns:m="http://schemas.openxmlformats.org/officeDocument/2006/math">
                    <m:r>
                      <a:rPr sz="7200" i="1">
                        <a:solidFill>
                          <a:srgbClr val="4F0F87"/>
                        </a:solidFill>
                        <a:latin typeface="Cambria Math" panose="02040503050406030204" pitchFamily="18" charset="0"/>
                      </a:rPr>
                      <m:t>&lt;0.5</m:t>
                    </m:r>
                    <m:r>
                      <a:rPr sz="7200" i="1">
                        <a:solidFill>
                          <a:srgbClr val="4F0F87"/>
                        </a:solidFill>
                        <a:latin typeface="Cambria Math" panose="02040503050406030204" pitchFamily="18" charset="0"/>
                      </a:rPr>
                      <m:t>𝐵</m:t>
                    </m:r>
                  </m:oMath>
                </a14:m>
                <a:r>
                  <a:t> :</a:t>
                </a:r>
              </a:p>
              <a:p>
                <a:pPr marL="2006600" lvl="2" indent="-736600">
                  <a:lnSpc>
                    <a:spcPct val="150000"/>
                  </a:lnSpc>
                  <a:defRPr sz="5500">
                    <a:solidFill>
                      <a:srgbClr val="4F0F87"/>
                    </a:solidFill>
                  </a:defRPr>
                </a:pPr>
                <a:r>
                  <a:t>We generalize Yao’s analysis to show even splitting still works.</a:t>
                </a:r>
              </a:p>
              <a:p>
                <a:pPr marL="1649185" lvl="2" indent="-734785">
                  <a:lnSpc>
                    <a:spcPct val="150000"/>
                  </a:lnSpc>
                  <a:buChar char="-"/>
                  <a:defRPr sz="6000">
                    <a:solidFill>
                      <a:srgbClr val="4F0F87"/>
                    </a:solidFill>
                  </a:defRPr>
                </a:pPr>
                <a:r>
                  <a:t>For larger batch sizes:</a:t>
                </a:r>
              </a:p>
              <a:p>
                <a:pPr marL="2006600" lvl="2" indent="-736600">
                  <a:lnSpc>
                    <a:spcPct val="150000"/>
                  </a:lnSpc>
                  <a:buClrTx/>
                  <a:defRPr sz="5500">
                    <a:solidFill>
                      <a:srgbClr val="4F0F87"/>
                    </a:solidFill>
                  </a:defRPr>
                </a:pPr>
                <a:r>
                  <a:t>Alternative splitting techniques (deferred even, uneven).</a:t>
                </a:r>
              </a:p>
            </p:txBody>
          </p:sp>
        </mc:Choice>
        <mc:Fallback xmlns="">
          <p:sp>
            <p:nvSpPr>
              <p:cNvPr id="511" name="We analyze the entire range of possible batch sizes.…"/>
              <p:cNvSpPr txBox="1">
                <a:spLocks noGrp="1" noRot="1" noChangeAspect="1" noMove="1" noResize="1" noEditPoints="1" noAdjustHandles="1" noChangeArrowheads="1" noChangeShapeType="1" noTextEdit="1"/>
              </p:cNvSpPr>
              <p:nvPr>
                <p:ph type="body" idx="1"/>
              </p:nvPr>
            </p:nvSpPr>
            <p:spPr>
              <a:xfrm>
                <a:off x="586111" y="2303618"/>
                <a:ext cx="23010469" cy="10189462"/>
              </a:xfrm>
              <a:prstGeom prst="rect">
                <a:avLst/>
              </a:prstGeom>
              <a:blipFill>
                <a:blip r:embed="rId3"/>
                <a:stretch>
                  <a:fillRect l="-848" r="-848"/>
                </a:stretch>
              </a:blipFill>
            </p:spPr>
            <p:txBody>
              <a:bodyPr/>
              <a:lstStyle/>
              <a:p>
                <a:r>
                  <a:rPr lang="zh-CN" altLang="en-US">
                    <a:noFill/>
                  </a:rPr>
                  <a:t> </a:t>
                </a:r>
              </a:p>
            </p:txBody>
          </p:sp>
        </mc:Fallback>
      </mc:AlternateContent>
      <p:sp>
        <p:nvSpPr>
          <p:cNvPr id="512" name="Text Placeholder 4"/>
          <p:cNvSpPr>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lnSpcReduction="10000"/>
          </a:bodyPr>
          <a:lstStyle>
            <a:lvl1pPr marL="795527" indent="-1093850" algn="r" defTabSz="1060704">
              <a:defRPr sz="8352">
                <a:solidFill>
                  <a:srgbClr val="FFFFFF"/>
                </a:solidFill>
              </a:defRPr>
            </a:lvl1pPr>
          </a:lstStyle>
          <a:p>
            <a:r>
              <a:t>Main Contribution</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A full leaf gets split into two leaves…"/>
          <p:cNvSpPr txBox="1">
            <a:spLocks noGrp="1"/>
          </p:cNvSpPr>
          <p:nvPr>
            <p:ph type="body" idx="1"/>
          </p:nvPr>
        </p:nvSpPr>
        <p:spPr>
          <a:prstGeom prst="rect">
            <a:avLst/>
          </a:prstGeom>
        </p:spPr>
        <p:txBody>
          <a:bodyPr/>
          <a:lstStyle/>
          <a:p>
            <a:pPr lvl="1">
              <a:lnSpc>
                <a:spcPct val="150000"/>
              </a:lnSpc>
              <a:defRPr sz="6000"/>
            </a:pPr>
            <a:r>
              <a:t>A full leaf gets split into two leaves</a:t>
            </a:r>
          </a:p>
          <a:p>
            <a:pPr lvl="1">
              <a:lnSpc>
                <a:spcPct val="150000"/>
              </a:lnSpc>
              <a:defRPr sz="6000"/>
            </a:pPr>
            <a:r>
              <a:t>50% of newly allocated space is not utilized</a:t>
            </a:r>
          </a:p>
          <a:p>
            <a:pPr lvl="1">
              <a:lnSpc>
                <a:spcPct val="150000"/>
              </a:lnSpc>
              <a:defRPr sz="6000"/>
            </a:pPr>
            <a:r>
              <a:t>Accumulation of unused space = int. Fragmentation</a:t>
            </a:r>
          </a:p>
        </p:txBody>
      </p:sp>
      <p:sp>
        <p:nvSpPr>
          <p:cNvPr id="111" name="Text Placeholder 4"/>
          <p:cNvSpPr>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lnSpcReduction="10000"/>
          </a:bodyPr>
          <a:lstStyle>
            <a:lvl1pPr marL="795527" indent="-1093850" algn="r" defTabSz="1060704">
              <a:defRPr sz="8352">
                <a:solidFill>
                  <a:srgbClr val="FFFFFF"/>
                </a:solidFill>
              </a:defRPr>
            </a:lvl1pPr>
          </a:lstStyle>
          <a:p>
            <a:r>
              <a:t>Internal Fragmentation</a:t>
            </a:r>
          </a:p>
        </p:txBody>
      </p:sp>
      <p:pic>
        <p:nvPicPr>
          <p:cNvPr id="112" name="pasted-movie.png" descr="pasted-movie.png"/>
          <p:cNvPicPr>
            <a:picLocks noChangeAspect="1"/>
          </p:cNvPicPr>
          <p:nvPr/>
        </p:nvPicPr>
        <p:blipFill>
          <a:blip r:embed="rId3"/>
          <a:stretch>
            <a:fillRect/>
          </a:stretch>
        </p:blipFill>
        <p:spPr>
          <a:xfrm>
            <a:off x="6203950" y="7309870"/>
            <a:ext cx="12255500" cy="5626101"/>
          </a:xfrm>
          <a:prstGeom prst="rect">
            <a:avLst/>
          </a:prstGeom>
          <a:ln w="12700">
            <a:miter lim="400000"/>
          </a:ln>
        </p:spPr>
      </p:pic>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16" name="We analyze the entire range of possible batch sizes.…"/>
              <p:cNvSpPr txBox="1">
                <a:spLocks noGrp="1"/>
              </p:cNvSpPr>
              <p:nvPr>
                <p:ph type="body" idx="1"/>
              </p:nvPr>
            </p:nvSpPr>
            <p:spPr>
              <a:xfrm>
                <a:off x="586111" y="2303618"/>
                <a:ext cx="23010469" cy="10189462"/>
              </a:xfrm>
              <a:prstGeom prst="rect">
                <a:avLst/>
              </a:prstGeom>
            </p:spPr>
            <p:txBody>
              <a:bodyPr/>
              <a:lstStyle/>
              <a:p>
                <a:pPr lvl="1">
                  <a:lnSpc>
                    <a:spcPct val="150000"/>
                  </a:lnSpc>
                  <a:defRPr sz="6000"/>
                </a:pPr>
                <a:r>
                  <a:t>We analyze the entire range of possible batch sizes.</a:t>
                </a:r>
              </a:p>
              <a:p>
                <a:pPr lvl="1">
                  <a:lnSpc>
                    <a:spcPct val="150000"/>
                  </a:lnSpc>
                  <a:defRPr sz="6000"/>
                </a:pPr>
                <a:r>
                  <a:t>Show how to get fill provably better than </a:t>
                </a:r>
                <a14:m>
                  <m:oMath xmlns:m="http://schemas.openxmlformats.org/officeDocument/2006/math">
                    <m:r>
                      <a:rPr sz="7200" i="1">
                        <a:solidFill>
                          <a:srgbClr val="4F0F87"/>
                        </a:solidFill>
                        <a:latin typeface="Cambria Math" panose="02040503050406030204" pitchFamily="18" charset="0"/>
                      </a:rPr>
                      <m:t>0.5</m:t>
                    </m:r>
                  </m:oMath>
                </a14:m>
                <a:r>
                  <a:t> in each regime.</a:t>
                </a:r>
              </a:p>
              <a:p>
                <a:pPr marL="1649185" lvl="2" indent="-734785">
                  <a:lnSpc>
                    <a:spcPct val="150000"/>
                  </a:lnSpc>
                  <a:buChar char="-"/>
                  <a:defRPr sz="6000">
                    <a:solidFill>
                      <a:srgbClr val="4F0F87"/>
                    </a:solidFill>
                  </a:defRPr>
                </a:pPr>
                <a:r>
                  <a:t>For batch size</a:t>
                </a:r>
                <a14:m>
                  <m:oMath xmlns:m="http://schemas.openxmlformats.org/officeDocument/2006/math">
                    <m:r>
                      <a:rPr sz="7200" i="1">
                        <a:solidFill>
                          <a:srgbClr val="4F0F87"/>
                        </a:solidFill>
                        <a:latin typeface="Cambria Math" panose="02040503050406030204" pitchFamily="18" charset="0"/>
                      </a:rPr>
                      <m:t>&lt;0.5</m:t>
                    </m:r>
                    <m:r>
                      <a:rPr sz="7200" i="1">
                        <a:solidFill>
                          <a:srgbClr val="4F0F87"/>
                        </a:solidFill>
                        <a:latin typeface="Cambria Math" panose="02040503050406030204" pitchFamily="18" charset="0"/>
                      </a:rPr>
                      <m:t>𝐵</m:t>
                    </m:r>
                  </m:oMath>
                </a14:m>
                <a:r>
                  <a:t> :</a:t>
                </a:r>
              </a:p>
              <a:p>
                <a:pPr marL="2006600" lvl="2" indent="-736600">
                  <a:lnSpc>
                    <a:spcPct val="150000"/>
                  </a:lnSpc>
                  <a:defRPr sz="5500">
                    <a:solidFill>
                      <a:srgbClr val="4F0F87"/>
                    </a:solidFill>
                  </a:defRPr>
                </a:pPr>
                <a:r>
                  <a:t>We generalize Yao’s analysis to show even splitting still works.</a:t>
                </a:r>
              </a:p>
              <a:p>
                <a:pPr marL="1649185" lvl="2" indent="-734785">
                  <a:lnSpc>
                    <a:spcPct val="150000"/>
                  </a:lnSpc>
                  <a:buChar char="-"/>
                  <a:defRPr sz="6000">
                    <a:solidFill>
                      <a:srgbClr val="4F0F87"/>
                    </a:solidFill>
                  </a:defRPr>
                </a:pPr>
                <a:r>
                  <a:t>For larger batch sizes:</a:t>
                </a:r>
              </a:p>
              <a:p>
                <a:pPr marL="2006600" lvl="2" indent="-736600">
                  <a:lnSpc>
                    <a:spcPct val="150000"/>
                  </a:lnSpc>
                  <a:buClrTx/>
                  <a:defRPr sz="5500">
                    <a:solidFill>
                      <a:srgbClr val="4F0F87"/>
                    </a:solidFill>
                  </a:defRPr>
                </a:pPr>
                <a:r>
                  <a:t>Alternative splitting techniques (deferred even, uneven).</a:t>
                </a:r>
              </a:p>
            </p:txBody>
          </p:sp>
        </mc:Choice>
        <mc:Fallback xmlns="">
          <p:sp>
            <p:nvSpPr>
              <p:cNvPr id="516" name="We analyze the entire range of possible batch sizes.…"/>
              <p:cNvSpPr txBox="1">
                <a:spLocks noGrp="1" noRot="1" noChangeAspect="1" noMove="1" noResize="1" noEditPoints="1" noAdjustHandles="1" noChangeArrowheads="1" noChangeShapeType="1" noTextEdit="1"/>
              </p:cNvSpPr>
              <p:nvPr>
                <p:ph type="body" idx="1"/>
              </p:nvPr>
            </p:nvSpPr>
            <p:spPr>
              <a:xfrm>
                <a:off x="586111" y="2303618"/>
                <a:ext cx="23010469" cy="10189462"/>
              </a:xfrm>
              <a:prstGeom prst="rect">
                <a:avLst/>
              </a:prstGeom>
              <a:blipFill>
                <a:blip r:embed="rId3"/>
                <a:stretch>
                  <a:fillRect l="-848" r="-848"/>
                </a:stretch>
              </a:blipFill>
            </p:spPr>
            <p:txBody>
              <a:bodyPr/>
              <a:lstStyle/>
              <a:p>
                <a:r>
                  <a:rPr lang="zh-CN" altLang="en-US">
                    <a:noFill/>
                  </a:rPr>
                  <a:t> </a:t>
                </a:r>
              </a:p>
            </p:txBody>
          </p:sp>
        </mc:Fallback>
      </mc:AlternateContent>
      <p:sp>
        <p:nvSpPr>
          <p:cNvPr id="517" name="Text Placeholder 4"/>
          <p:cNvSpPr>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lnSpcReduction="10000"/>
          </a:bodyPr>
          <a:lstStyle>
            <a:lvl1pPr marL="795527" indent="-1093850" algn="r" defTabSz="1060704">
              <a:defRPr sz="8352">
                <a:solidFill>
                  <a:srgbClr val="FFFFFF"/>
                </a:solidFill>
              </a:defRPr>
            </a:lvl1pPr>
          </a:lstStyle>
          <a:p>
            <a:r>
              <a:t>Main Contribution</a:t>
            </a:r>
          </a:p>
        </p:txBody>
      </p:sp>
      <p:sp>
        <p:nvSpPr>
          <p:cNvPr id="518" name="Rectangle: Rounded Corners 5"/>
          <p:cNvSpPr/>
          <p:nvPr/>
        </p:nvSpPr>
        <p:spPr>
          <a:xfrm>
            <a:off x="2247677" y="6947211"/>
            <a:ext cx="21148453" cy="1018325"/>
          </a:xfrm>
          <a:prstGeom prst="roundRect">
            <a:avLst>
              <a:gd name="adj" fmla="val 22467"/>
            </a:avLst>
          </a:prstGeom>
          <a:ln w="38100">
            <a:solidFill>
              <a:srgbClr val="000000">
                <a:alpha val="54296"/>
              </a:srgbClr>
            </a:solidFill>
            <a:miter lim="400000"/>
          </a:ln>
          <a:effectLst>
            <a:outerShdw blurRad="38100" dist="23000" dir="5400000" rotWithShape="0">
              <a:srgbClr val="000000">
                <a:alpha val="35000"/>
              </a:srgbClr>
            </a:outerShdw>
          </a:effectLst>
        </p:spPr>
        <p:txBody>
          <a:bodyPr lIns="45719" rIns="45719" anchor="ctr"/>
          <a:lstStyle/>
          <a:p>
            <a:pPr indent="0" defTabSz="457200">
              <a:buClrTx/>
              <a:defRPr sz="1800" b="0">
                <a:solidFill>
                  <a:srgbClr val="FFFFFF"/>
                </a:solidFill>
                <a:latin typeface="Calibri"/>
                <a:ea typeface="Calibri"/>
                <a:cs typeface="Calibri"/>
                <a:sym typeface="Calibri"/>
              </a:defRPr>
            </a:pPr>
            <a:endParaRPr/>
          </a:p>
        </p:txBody>
      </p:sp>
      <p:sp>
        <p:nvSpPr>
          <p:cNvPr id="519" name="Main technical challenge"/>
          <p:cNvSpPr txBox="1"/>
          <p:nvPr/>
        </p:nvSpPr>
        <p:spPr>
          <a:xfrm>
            <a:off x="11399262" y="5265592"/>
            <a:ext cx="23010469" cy="1018946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marL="914400" lvl="1" indent="-685800" algn="l" defTabSz="1219200">
              <a:lnSpc>
                <a:spcPct val="150000"/>
              </a:lnSpc>
              <a:buSzTx/>
              <a:buNone/>
              <a:defRPr sz="5200">
                <a:solidFill>
                  <a:srgbClr val="4F0F87"/>
                </a:solidFill>
              </a:defRPr>
            </a:pPr>
            <a:r>
              <a:t>Main technical challenge</a:t>
            </a:r>
          </a:p>
        </p:txBody>
      </p:sp>
      <p:sp>
        <p:nvSpPr>
          <p:cNvPr id="520" name="Line"/>
          <p:cNvSpPr/>
          <p:nvPr/>
        </p:nvSpPr>
        <p:spPr>
          <a:xfrm flipV="1">
            <a:off x="16028664" y="6188857"/>
            <a:ext cx="1" cy="758354"/>
          </a:xfrm>
          <a:prstGeom prst="line">
            <a:avLst/>
          </a:prstGeom>
          <a:ln w="25400">
            <a:solidFill>
              <a:srgbClr val="000000"/>
            </a:solidFill>
            <a:miter lim="400000"/>
            <a:tailEnd type="triangle"/>
          </a:ln>
        </p:spPr>
        <p:txBody>
          <a:bodyPr lIns="50800" tIns="50800" rIns="50800" bIns="50800" anchor="ctr"/>
          <a:lstStyle/>
          <a:p>
            <a:endParaRPr/>
          </a:p>
        </p:txBody>
      </p:sp>
    </p:spTree>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4" name="Yao’s Analysis"/>
          <p:cNvSpPr txBox="1">
            <a:spLocks noGrp="1"/>
          </p:cNvSpPr>
          <p:nvPr>
            <p:ph type="body" idx="1"/>
          </p:nvPr>
        </p:nvSpPr>
        <p:spPr>
          <a:xfrm>
            <a:off x="917995" y="2371351"/>
            <a:ext cx="22548011" cy="10020077"/>
          </a:xfrm>
          <a:prstGeom prst="rect">
            <a:avLst/>
          </a:prstGeom>
        </p:spPr>
        <p:txBody>
          <a:bodyPr/>
          <a:lstStyle>
            <a:lvl1pPr>
              <a:defRPr sz="8600"/>
            </a:lvl1pPr>
          </a:lstStyle>
          <a:p>
            <a:r>
              <a:t>Yao’s Analysis</a:t>
            </a:r>
          </a:p>
        </p:txBody>
      </p:sp>
    </p:spTree>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26" name="Let  # of leaves containing   keys after   insertions."/>
              <p:cNvSpPr txBox="1">
                <a:spLocks noGrp="1"/>
              </p:cNvSpPr>
              <p:nvPr>
                <p:ph type="body" idx="1"/>
              </p:nvPr>
            </p:nvSpPr>
            <p:spPr>
              <a:xfrm>
                <a:off x="586111" y="2303618"/>
                <a:ext cx="23010469" cy="6417663"/>
              </a:xfrm>
              <a:prstGeom prst="rect">
                <a:avLst/>
              </a:prstGeom>
            </p:spPr>
            <p:txBody>
              <a:bodyPr/>
              <a:lstStyle/>
              <a:p>
                <a:pPr marL="914400" lvl="1" indent="-685800">
                  <a:lnSpc>
                    <a:spcPct val="150000"/>
                  </a:lnSpc>
                  <a:buSzTx/>
                  <a:buNone/>
                  <a:defRPr sz="6000"/>
                </a:pPr>
                <a:r>
                  <a:t>Let </a:t>
                </a:r>
                <a14:m>
                  <m:oMath xmlns:m="http://schemas.openxmlformats.org/officeDocument/2006/math">
                    <m:sSubSup>
                      <m:sSubSupPr>
                        <m:ctrlPr>
                          <a:rPr sz="7200" i="1">
                            <a:solidFill>
                              <a:srgbClr val="4F0F87"/>
                            </a:solidFill>
                            <a:latin typeface="Cambria Math" panose="02040503050406030204" pitchFamily="18" charset="0"/>
                          </a:rPr>
                        </m:ctrlPr>
                      </m:sSubSupPr>
                      <m:e>
                        <m:r>
                          <a:rPr sz="7200" i="1">
                            <a:solidFill>
                              <a:srgbClr val="4F0F87"/>
                            </a:solidFill>
                            <a:latin typeface="Cambria Math" panose="02040503050406030204" pitchFamily="18" charset="0"/>
                          </a:rPr>
                          <m:t>𝑋</m:t>
                        </m:r>
                      </m:e>
                      <m:sub>
                        <m:r>
                          <a:rPr sz="7200" i="1">
                            <a:solidFill>
                              <a:srgbClr val="4F0F87"/>
                            </a:solidFill>
                            <a:latin typeface="Cambria Math" panose="02040503050406030204" pitchFamily="18" charset="0"/>
                          </a:rPr>
                          <m:t>𝑖</m:t>
                        </m:r>
                      </m:sub>
                      <m:sup>
                        <m:r>
                          <a:rPr sz="7200" i="1">
                            <a:solidFill>
                              <a:srgbClr val="4F0F87"/>
                            </a:solidFill>
                            <a:latin typeface="Cambria Math" panose="02040503050406030204" pitchFamily="18" charset="0"/>
                          </a:rPr>
                          <m:t>𝑛</m:t>
                        </m:r>
                      </m:sup>
                    </m:sSubSup>
                    <m:r>
                      <a:rPr sz="7200" i="1">
                        <a:solidFill>
                          <a:srgbClr val="4F0F87"/>
                        </a:solidFill>
                        <a:latin typeface="Cambria Math" panose="02040503050406030204" pitchFamily="18" charset="0"/>
                      </a:rPr>
                      <m:t>=</m:t>
                    </m:r>
                  </m:oMath>
                </a14:m>
                <a:r>
                  <a:t># of leaves containing </a:t>
                </a:r>
                <a14:m>
                  <m:oMath xmlns:m="http://schemas.openxmlformats.org/officeDocument/2006/math">
                    <m:r>
                      <a:rPr sz="7200" i="1">
                        <a:solidFill>
                          <a:srgbClr val="4F0F87"/>
                        </a:solidFill>
                        <a:latin typeface="Cambria Math" panose="02040503050406030204" pitchFamily="18" charset="0"/>
                      </a:rPr>
                      <m:t>𝑖</m:t>
                    </m:r>
                  </m:oMath>
                </a14:m>
                <a:r>
                  <a:t> keys after </a:t>
                </a:r>
                <a14:m>
                  <m:oMath xmlns:m="http://schemas.openxmlformats.org/officeDocument/2006/math">
                    <m:r>
                      <a:rPr sz="7200" i="1">
                        <a:solidFill>
                          <a:srgbClr val="4F0F87"/>
                        </a:solidFill>
                        <a:latin typeface="Cambria Math" panose="02040503050406030204" pitchFamily="18" charset="0"/>
                      </a:rPr>
                      <m:t>𝑛</m:t>
                    </m:r>
                  </m:oMath>
                </a14:m>
                <a:r>
                  <a:t> insertions.</a:t>
                </a:r>
              </a:p>
            </p:txBody>
          </p:sp>
        </mc:Choice>
        <mc:Fallback xmlns="">
          <p:sp>
            <p:nvSpPr>
              <p:cNvPr id="526" name="Let  # of leaves containing   keys after   insertions."/>
              <p:cNvSpPr txBox="1">
                <a:spLocks noGrp="1" noRot="1" noChangeAspect="1" noMove="1" noResize="1" noEditPoints="1" noAdjustHandles="1" noChangeArrowheads="1" noChangeShapeType="1" noTextEdit="1"/>
              </p:cNvSpPr>
              <p:nvPr>
                <p:ph type="body" idx="1"/>
              </p:nvPr>
            </p:nvSpPr>
            <p:spPr>
              <a:xfrm>
                <a:off x="586111" y="2303618"/>
                <a:ext cx="23010469" cy="6417663"/>
              </a:xfrm>
              <a:prstGeom prst="rect">
                <a:avLst/>
              </a:prstGeom>
              <a:blipFill>
                <a:blip r:embed="rId3"/>
                <a:stretch>
                  <a:fillRect l="-980"/>
                </a:stretch>
              </a:blipFill>
            </p:spPr>
            <p:txBody>
              <a:bodyPr/>
              <a:lstStyle/>
              <a:p>
                <a:r>
                  <a:rPr lang="zh-CN" altLang="en-US">
                    <a:noFill/>
                  </a:rPr>
                  <a:t> </a:t>
                </a:r>
              </a:p>
            </p:txBody>
          </p:sp>
        </mc:Fallback>
      </mc:AlternateContent>
      <p:sp>
        <p:nvSpPr>
          <p:cNvPr id="527" name="Text Placeholder 4"/>
          <p:cNvSpPr>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lnSpcReduction="10000"/>
          </a:bodyPr>
          <a:lstStyle>
            <a:lvl1pPr marL="795527" indent="-1093850" algn="r" defTabSz="1060704">
              <a:defRPr sz="8352">
                <a:solidFill>
                  <a:srgbClr val="FFFFFF"/>
                </a:solidFill>
              </a:defRPr>
            </a:lvl1pPr>
          </a:lstStyle>
          <a:p>
            <a:r>
              <a:t>Yao’s Analysis</a:t>
            </a:r>
          </a:p>
        </p:txBody>
      </p:sp>
      <p:graphicFrame>
        <p:nvGraphicFramePr>
          <p:cNvPr id="528" name="Table 1-1-1"/>
          <p:cNvGraphicFramePr/>
          <p:nvPr/>
        </p:nvGraphicFramePr>
        <p:xfrm>
          <a:off x="3897714" y="8553667"/>
          <a:ext cx="3038580" cy="742792"/>
        </p:xfrm>
        <a:graphic>
          <a:graphicData uri="http://schemas.openxmlformats.org/drawingml/2006/table">
            <a:tbl>
              <a:tblPr>
                <a:tableStyleId>{EEE7283C-3CF3-47DC-8721-378D4A62B228}</a:tableStyleId>
              </a:tblPr>
              <a:tblGrid>
                <a:gridCol w="759645">
                  <a:extLst>
                    <a:ext uri="{9D8B030D-6E8A-4147-A177-3AD203B41FA5}">
                      <a16:colId xmlns:a16="http://schemas.microsoft.com/office/drawing/2014/main" val="20000"/>
                    </a:ext>
                  </a:extLst>
                </a:gridCol>
                <a:gridCol w="759645">
                  <a:extLst>
                    <a:ext uri="{9D8B030D-6E8A-4147-A177-3AD203B41FA5}">
                      <a16:colId xmlns:a16="http://schemas.microsoft.com/office/drawing/2014/main" val="20001"/>
                    </a:ext>
                  </a:extLst>
                </a:gridCol>
                <a:gridCol w="759645">
                  <a:extLst>
                    <a:ext uri="{9D8B030D-6E8A-4147-A177-3AD203B41FA5}">
                      <a16:colId xmlns:a16="http://schemas.microsoft.com/office/drawing/2014/main" val="20002"/>
                    </a:ext>
                  </a:extLst>
                </a:gridCol>
                <a:gridCol w="759645">
                  <a:extLst>
                    <a:ext uri="{9D8B030D-6E8A-4147-A177-3AD203B41FA5}">
                      <a16:colId xmlns:a16="http://schemas.microsoft.com/office/drawing/2014/main" val="20003"/>
                    </a:ext>
                  </a:extLst>
                </a:gridCol>
              </a:tblGrid>
              <a:tr h="742792">
                <a:tc>
                  <a:txBody>
                    <a:bodyPr/>
                    <a:lstStyle/>
                    <a:p>
                      <a:pPr algn="ctr" defTabSz="914400">
                        <a:defRPr>
                          <a:sym typeface="Helvetica Neue Light"/>
                        </a:defRPr>
                      </a:pPr>
                      <a:r>
                        <a:t>8</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9</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10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529" name="Table 1-1-1-2"/>
          <p:cNvGraphicFramePr/>
          <p:nvPr/>
        </p:nvGraphicFramePr>
        <p:xfrm>
          <a:off x="444523" y="8553667"/>
          <a:ext cx="3038580" cy="742792"/>
        </p:xfrm>
        <a:graphic>
          <a:graphicData uri="http://schemas.openxmlformats.org/drawingml/2006/table">
            <a:tbl>
              <a:tblPr>
                <a:tableStyleId>{EEE7283C-3CF3-47DC-8721-378D4A62B228}</a:tableStyleId>
              </a:tblPr>
              <a:tblGrid>
                <a:gridCol w="759645">
                  <a:extLst>
                    <a:ext uri="{9D8B030D-6E8A-4147-A177-3AD203B41FA5}">
                      <a16:colId xmlns:a16="http://schemas.microsoft.com/office/drawing/2014/main" val="20000"/>
                    </a:ext>
                  </a:extLst>
                </a:gridCol>
                <a:gridCol w="759645">
                  <a:extLst>
                    <a:ext uri="{9D8B030D-6E8A-4147-A177-3AD203B41FA5}">
                      <a16:colId xmlns:a16="http://schemas.microsoft.com/office/drawing/2014/main" val="20001"/>
                    </a:ext>
                  </a:extLst>
                </a:gridCol>
                <a:gridCol w="759645">
                  <a:extLst>
                    <a:ext uri="{9D8B030D-6E8A-4147-A177-3AD203B41FA5}">
                      <a16:colId xmlns:a16="http://schemas.microsoft.com/office/drawing/2014/main" val="20002"/>
                    </a:ext>
                  </a:extLst>
                </a:gridCol>
                <a:gridCol w="759645">
                  <a:extLst>
                    <a:ext uri="{9D8B030D-6E8A-4147-A177-3AD203B41FA5}">
                      <a16:colId xmlns:a16="http://schemas.microsoft.com/office/drawing/2014/main" val="20003"/>
                    </a:ext>
                  </a:extLst>
                </a:gridCol>
              </a:tblGrid>
              <a:tr h="742792">
                <a:tc>
                  <a:txBody>
                    <a:bodyPr/>
                    <a:lstStyle/>
                    <a:p>
                      <a:pPr algn="ctr" defTabSz="914400">
                        <a:defRPr>
                          <a:sym typeface="Helvetica Neue Light"/>
                        </a:defRPr>
                      </a:pPr>
                      <a:r>
                        <a:t>1</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2</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530" name="Table 1-1-1-1"/>
          <p:cNvGraphicFramePr/>
          <p:nvPr/>
        </p:nvGraphicFramePr>
        <p:xfrm>
          <a:off x="7338204" y="8548682"/>
          <a:ext cx="3038580" cy="742792"/>
        </p:xfrm>
        <a:graphic>
          <a:graphicData uri="http://schemas.openxmlformats.org/drawingml/2006/table">
            <a:tbl>
              <a:tblPr>
                <a:tableStyleId>{EEE7283C-3CF3-47DC-8721-378D4A62B228}</a:tableStyleId>
              </a:tblPr>
              <a:tblGrid>
                <a:gridCol w="759645">
                  <a:extLst>
                    <a:ext uri="{9D8B030D-6E8A-4147-A177-3AD203B41FA5}">
                      <a16:colId xmlns:a16="http://schemas.microsoft.com/office/drawing/2014/main" val="20000"/>
                    </a:ext>
                  </a:extLst>
                </a:gridCol>
                <a:gridCol w="759645">
                  <a:extLst>
                    <a:ext uri="{9D8B030D-6E8A-4147-A177-3AD203B41FA5}">
                      <a16:colId xmlns:a16="http://schemas.microsoft.com/office/drawing/2014/main" val="20001"/>
                    </a:ext>
                  </a:extLst>
                </a:gridCol>
                <a:gridCol w="759645">
                  <a:extLst>
                    <a:ext uri="{9D8B030D-6E8A-4147-A177-3AD203B41FA5}">
                      <a16:colId xmlns:a16="http://schemas.microsoft.com/office/drawing/2014/main" val="20002"/>
                    </a:ext>
                  </a:extLst>
                </a:gridCol>
                <a:gridCol w="759645">
                  <a:extLst>
                    <a:ext uri="{9D8B030D-6E8A-4147-A177-3AD203B41FA5}">
                      <a16:colId xmlns:a16="http://schemas.microsoft.com/office/drawing/2014/main" val="20003"/>
                    </a:ext>
                  </a:extLst>
                </a:gridCol>
              </a:tblGrid>
              <a:tr h="742792">
                <a:tc>
                  <a:txBody>
                    <a:bodyPr/>
                    <a:lstStyle/>
                    <a:p>
                      <a:pPr algn="ctr" defTabSz="914400">
                        <a:defRPr>
                          <a:sym typeface="Helvetica Neue Light"/>
                        </a:defRPr>
                      </a:pPr>
                      <a:r>
                        <a:t>20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21</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22</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23</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531" name="Table 1-1-1-2-1"/>
          <p:cNvGraphicFramePr/>
          <p:nvPr/>
        </p:nvGraphicFramePr>
        <p:xfrm>
          <a:off x="10691759" y="8548682"/>
          <a:ext cx="3038580" cy="742792"/>
        </p:xfrm>
        <a:graphic>
          <a:graphicData uri="http://schemas.openxmlformats.org/drawingml/2006/table">
            <a:tbl>
              <a:tblPr>
                <a:tableStyleId>{EEE7283C-3CF3-47DC-8721-378D4A62B228}</a:tableStyleId>
              </a:tblPr>
              <a:tblGrid>
                <a:gridCol w="759645">
                  <a:extLst>
                    <a:ext uri="{9D8B030D-6E8A-4147-A177-3AD203B41FA5}">
                      <a16:colId xmlns:a16="http://schemas.microsoft.com/office/drawing/2014/main" val="20000"/>
                    </a:ext>
                  </a:extLst>
                </a:gridCol>
                <a:gridCol w="759645">
                  <a:extLst>
                    <a:ext uri="{9D8B030D-6E8A-4147-A177-3AD203B41FA5}">
                      <a16:colId xmlns:a16="http://schemas.microsoft.com/office/drawing/2014/main" val="20001"/>
                    </a:ext>
                  </a:extLst>
                </a:gridCol>
                <a:gridCol w="759645">
                  <a:extLst>
                    <a:ext uri="{9D8B030D-6E8A-4147-A177-3AD203B41FA5}">
                      <a16:colId xmlns:a16="http://schemas.microsoft.com/office/drawing/2014/main" val="20002"/>
                    </a:ext>
                  </a:extLst>
                </a:gridCol>
                <a:gridCol w="759645">
                  <a:extLst>
                    <a:ext uri="{9D8B030D-6E8A-4147-A177-3AD203B41FA5}">
                      <a16:colId xmlns:a16="http://schemas.microsoft.com/office/drawing/2014/main" val="20003"/>
                    </a:ext>
                  </a:extLst>
                </a:gridCol>
              </a:tblGrid>
              <a:tr h="742792">
                <a:tc>
                  <a:txBody>
                    <a:bodyPr/>
                    <a:lstStyle/>
                    <a:p>
                      <a:pPr algn="ctr" defTabSz="914400">
                        <a:defRPr>
                          <a:sym typeface="Helvetica Neue Light"/>
                        </a:defRPr>
                      </a:pPr>
                      <a:r>
                        <a:t>25</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29</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532" name="Table 1-1-1-2-1-1"/>
          <p:cNvGraphicFramePr/>
          <p:nvPr/>
        </p:nvGraphicFramePr>
        <p:xfrm>
          <a:off x="14032614" y="8553667"/>
          <a:ext cx="3038580" cy="742792"/>
        </p:xfrm>
        <a:graphic>
          <a:graphicData uri="http://schemas.openxmlformats.org/drawingml/2006/table">
            <a:tbl>
              <a:tblPr>
                <a:tableStyleId>{EEE7283C-3CF3-47DC-8721-378D4A62B228}</a:tableStyleId>
              </a:tblPr>
              <a:tblGrid>
                <a:gridCol w="759645">
                  <a:extLst>
                    <a:ext uri="{9D8B030D-6E8A-4147-A177-3AD203B41FA5}">
                      <a16:colId xmlns:a16="http://schemas.microsoft.com/office/drawing/2014/main" val="20000"/>
                    </a:ext>
                  </a:extLst>
                </a:gridCol>
                <a:gridCol w="759645">
                  <a:extLst>
                    <a:ext uri="{9D8B030D-6E8A-4147-A177-3AD203B41FA5}">
                      <a16:colId xmlns:a16="http://schemas.microsoft.com/office/drawing/2014/main" val="20001"/>
                    </a:ext>
                  </a:extLst>
                </a:gridCol>
                <a:gridCol w="759645">
                  <a:extLst>
                    <a:ext uri="{9D8B030D-6E8A-4147-A177-3AD203B41FA5}">
                      <a16:colId xmlns:a16="http://schemas.microsoft.com/office/drawing/2014/main" val="20002"/>
                    </a:ext>
                  </a:extLst>
                </a:gridCol>
                <a:gridCol w="759645">
                  <a:extLst>
                    <a:ext uri="{9D8B030D-6E8A-4147-A177-3AD203B41FA5}">
                      <a16:colId xmlns:a16="http://schemas.microsoft.com/office/drawing/2014/main" val="20003"/>
                    </a:ext>
                  </a:extLst>
                </a:gridCol>
              </a:tblGrid>
              <a:tr h="742792">
                <a:tc>
                  <a:txBody>
                    <a:bodyPr/>
                    <a:lstStyle/>
                    <a:p>
                      <a:pPr algn="ctr" defTabSz="914400">
                        <a:defRPr>
                          <a:sym typeface="Helvetica Neue Light"/>
                        </a:defRPr>
                      </a:pPr>
                      <a:r>
                        <a:t>30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31</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533" name="Table 1-1-1-2-1-1-1"/>
          <p:cNvGraphicFramePr/>
          <p:nvPr/>
        </p:nvGraphicFramePr>
        <p:xfrm>
          <a:off x="17473105" y="8553667"/>
          <a:ext cx="3038580" cy="742792"/>
        </p:xfrm>
        <a:graphic>
          <a:graphicData uri="http://schemas.openxmlformats.org/drawingml/2006/table">
            <a:tbl>
              <a:tblPr>
                <a:tableStyleId>{EEE7283C-3CF3-47DC-8721-378D4A62B228}</a:tableStyleId>
              </a:tblPr>
              <a:tblGrid>
                <a:gridCol w="759645">
                  <a:extLst>
                    <a:ext uri="{9D8B030D-6E8A-4147-A177-3AD203B41FA5}">
                      <a16:colId xmlns:a16="http://schemas.microsoft.com/office/drawing/2014/main" val="20000"/>
                    </a:ext>
                  </a:extLst>
                </a:gridCol>
                <a:gridCol w="759645">
                  <a:extLst>
                    <a:ext uri="{9D8B030D-6E8A-4147-A177-3AD203B41FA5}">
                      <a16:colId xmlns:a16="http://schemas.microsoft.com/office/drawing/2014/main" val="20001"/>
                    </a:ext>
                  </a:extLst>
                </a:gridCol>
                <a:gridCol w="759645">
                  <a:extLst>
                    <a:ext uri="{9D8B030D-6E8A-4147-A177-3AD203B41FA5}">
                      <a16:colId xmlns:a16="http://schemas.microsoft.com/office/drawing/2014/main" val="20002"/>
                    </a:ext>
                  </a:extLst>
                </a:gridCol>
                <a:gridCol w="759645">
                  <a:extLst>
                    <a:ext uri="{9D8B030D-6E8A-4147-A177-3AD203B41FA5}">
                      <a16:colId xmlns:a16="http://schemas.microsoft.com/office/drawing/2014/main" val="20003"/>
                    </a:ext>
                  </a:extLst>
                </a:gridCol>
              </a:tblGrid>
              <a:tr h="742792">
                <a:tc>
                  <a:txBody>
                    <a:bodyPr/>
                    <a:lstStyle/>
                    <a:p>
                      <a:pPr algn="ctr" defTabSz="914400">
                        <a:defRPr>
                          <a:sym typeface="Helvetica Neue Light"/>
                        </a:defRPr>
                      </a:pPr>
                      <a:r>
                        <a:t>50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51</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534" name="Table 1-1-1-2-1-1-1-1"/>
          <p:cNvGraphicFramePr/>
          <p:nvPr/>
        </p:nvGraphicFramePr>
        <p:xfrm>
          <a:off x="20926296" y="8553667"/>
          <a:ext cx="3038580" cy="742792"/>
        </p:xfrm>
        <a:graphic>
          <a:graphicData uri="http://schemas.openxmlformats.org/drawingml/2006/table">
            <a:tbl>
              <a:tblPr>
                <a:tableStyleId>{EEE7283C-3CF3-47DC-8721-378D4A62B228}</a:tableStyleId>
              </a:tblPr>
              <a:tblGrid>
                <a:gridCol w="759645">
                  <a:extLst>
                    <a:ext uri="{9D8B030D-6E8A-4147-A177-3AD203B41FA5}">
                      <a16:colId xmlns:a16="http://schemas.microsoft.com/office/drawing/2014/main" val="20000"/>
                    </a:ext>
                  </a:extLst>
                </a:gridCol>
                <a:gridCol w="759645">
                  <a:extLst>
                    <a:ext uri="{9D8B030D-6E8A-4147-A177-3AD203B41FA5}">
                      <a16:colId xmlns:a16="http://schemas.microsoft.com/office/drawing/2014/main" val="20001"/>
                    </a:ext>
                  </a:extLst>
                </a:gridCol>
                <a:gridCol w="759645">
                  <a:extLst>
                    <a:ext uri="{9D8B030D-6E8A-4147-A177-3AD203B41FA5}">
                      <a16:colId xmlns:a16="http://schemas.microsoft.com/office/drawing/2014/main" val="20002"/>
                    </a:ext>
                  </a:extLst>
                </a:gridCol>
                <a:gridCol w="759645">
                  <a:extLst>
                    <a:ext uri="{9D8B030D-6E8A-4147-A177-3AD203B41FA5}">
                      <a16:colId xmlns:a16="http://schemas.microsoft.com/office/drawing/2014/main" val="20003"/>
                    </a:ext>
                  </a:extLst>
                </a:gridCol>
              </a:tblGrid>
              <a:tr h="742792">
                <a:tc>
                  <a:txBody>
                    <a:bodyPr/>
                    <a:lstStyle/>
                    <a:p>
                      <a:pPr algn="ctr" defTabSz="914400">
                        <a:defRPr>
                          <a:sym typeface="Helvetica Neue Light"/>
                        </a:defRPr>
                      </a:pPr>
                      <a:r>
                        <a:t>60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61</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spTree>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38" name="Let  # of leaves containing   keys after   insertions."/>
              <p:cNvSpPr txBox="1">
                <a:spLocks noGrp="1"/>
              </p:cNvSpPr>
              <p:nvPr>
                <p:ph type="body" idx="1"/>
              </p:nvPr>
            </p:nvSpPr>
            <p:spPr>
              <a:xfrm>
                <a:off x="586111" y="2303618"/>
                <a:ext cx="23010469" cy="6417663"/>
              </a:xfrm>
              <a:prstGeom prst="rect">
                <a:avLst/>
              </a:prstGeom>
            </p:spPr>
            <p:txBody>
              <a:bodyPr/>
              <a:lstStyle/>
              <a:p>
                <a:pPr marL="914400" lvl="1" indent="-685800">
                  <a:lnSpc>
                    <a:spcPct val="150000"/>
                  </a:lnSpc>
                  <a:buSzTx/>
                  <a:buNone/>
                  <a:defRPr sz="6000"/>
                </a:pPr>
                <a:r>
                  <a:t>Let </a:t>
                </a:r>
                <a14:m>
                  <m:oMath xmlns:m="http://schemas.openxmlformats.org/officeDocument/2006/math">
                    <m:sSubSup>
                      <m:sSubSupPr>
                        <m:ctrlPr>
                          <a:rPr sz="7200" i="1">
                            <a:solidFill>
                              <a:srgbClr val="4F0F87"/>
                            </a:solidFill>
                            <a:latin typeface="Cambria Math" panose="02040503050406030204" pitchFamily="18" charset="0"/>
                          </a:rPr>
                        </m:ctrlPr>
                      </m:sSubSupPr>
                      <m:e>
                        <m:r>
                          <a:rPr sz="7200" i="1">
                            <a:solidFill>
                              <a:srgbClr val="4F0F87"/>
                            </a:solidFill>
                            <a:latin typeface="Cambria Math" panose="02040503050406030204" pitchFamily="18" charset="0"/>
                          </a:rPr>
                          <m:t>𝑋</m:t>
                        </m:r>
                      </m:e>
                      <m:sub>
                        <m:r>
                          <a:rPr sz="7200" i="1">
                            <a:solidFill>
                              <a:srgbClr val="4F0F87"/>
                            </a:solidFill>
                            <a:latin typeface="Cambria Math" panose="02040503050406030204" pitchFamily="18" charset="0"/>
                          </a:rPr>
                          <m:t>𝑖</m:t>
                        </m:r>
                      </m:sub>
                      <m:sup>
                        <m:r>
                          <a:rPr sz="7200" i="1">
                            <a:solidFill>
                              <a:srgbClr val="4F0F87"/>
                            </a:solidFill>
                            <a:latin typeface="Cambria Math" panose="02040503050406030204" pitchFamily="18" charset="0"/>
                          </a:rPr>
                          <m:t>𝑛</m:t>
                        </m:r>
                      </m:sup>
                    </m:sSubSup>
                    <m:r>
                      <a:rPr sz="7200" i="1">
                        <a:solidFill>
                          <a:srgbClr val="4F0F87"/>
                        </a:solidFill>
                        <a:latin typeface="Cambria Math" panose="02040503050406030204" pitchFamily="18" charset="0"/>
                      </a:rPr>
                      <m:t>=</m:t>
                    </m:r>
                  </m:oMath>
                </a14:m>
                <a:r>
                  <a:t># of leaves containing </a:t>
                </a:r>
                <a14:m>
                  <m:oMath xmlns:m="http://schemas.openxmlformats.org/officeDocument/2006/math">
                    <m:r>
                      <a:rPr sz="7200" i="1">
                        <a:solidFill>
                          <a:srgbClr val="4F0F87"/>
                        </a:solidFill>
                        <a:latin typeface="Cambria Math" panose="02040503050406030204" pitchFamily="18" charset="0"/>
                      </a:rPr>
                      <m:t>𝑖</m:t>
                    </m:r>
                  </m:oMath>
                </a14:m>
                <a:r>
                  <a:t> keys after </a:t>
                </a:r>
                <a14:m>
                  <m:oMath xmlns:m="http://schemas.openxmlformats.org/officeDocument/2006/math">
                    <m:r>
                      <a:rPr sz="7200" i="1">
                        <a:solidFill>
                          <a:srgbClr val="4F0F87"/>
                        </a:solidFill>
                        <a:latin typeface="Cambria Math" panose="02040503050406030204" pitchFamily="18" charset="0"/>
                      </a:rPr>
                      <m:t>𝑛</m:t>
                    </m:r>
                  </m:oMath>
                </a14:m>
                <a:r>
                  <a:t> insertions.</a:t>
                </a:r>
              </a:p>
            </p:txBody>
          </p:sp>
        </mc:Choice>
        <mc:Fallback xmlns="">
          <p:sp>
            <p:nvSpPr>
              <p:cNvPr id="538" name="Let  # of leaves containing   keys after   insertions."/>
              <p:cNvSpPr txBox="1">
                <a:spLocks noGrp="1" noRot="1" noChangeAspect="1" noMove="1" noResize="1" noEditPoints="1" noAdjustHandles="1" noChangeArrowheads="1" noChangeShapeType="1" noTextEdit="1"/>
              </p:cNvSpPr>
              <p:nvPr>
                <p:ph type="body" idx="1"/>
              </p:nvPr>
            </p:nvSpPr>
            <p:spPr>
              <a:xfrm>
                <a:off x="586111" y="2303618"/>
                <a:ext cx="23010469" cy="6417663"/>
              </a:xfrm>
              <a:prstGeom prst="rect">
                <a:avLst/>
              </a:prstGeom>
              <a:blipFill>
                <a:blip r:embed="rId3"/>
                <a:stretch>
                  <a:fillRect l="-980"/>
                </a:stretch>
              </a:blipFill>
            </p:spPr>
            <p:txBody>
              <a:bodyPr/>
              <a:lstStyle/>
              <a:p>
                <a:r>
                  <a:rPr lang="zh-CN" altLang="en-US">
                    <a:noFill/>
                  </a:rPr>
                  <a:t> </a:t>
                </a:r>
              </a:p>
            </p:txBody>
          </p:sp>
        </mc:Fallback>
      </mc:AlternateContent>
      <p:sp>
        <p:nvSpPr>
          <p:cNvPr id="539" name="Text Placeholder 4"/>
          <p:cNvSpPr>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lnSpcReduction="10000"/>
          </a:bodyPr>
          <a:lstStyle>
            <a:lvl1pPr marL="795527" indent="-1093850" algn="r" defTabSz="1060704">
              <a:defRPr sz="8352">
                <a:solidFill>
                  <a:srgbClr val="FFFFFF"/>
                </a:solidFill>
              </a:defRPr>
            </a:lvl1pPr>
          </a:lstStyle>
          <a:p>
            <a:r>
              <a:t>Yao’s Analysis</a:t>
            </a:r>
          </a:p>
        </p:txBody>
      </p:sp>
      <p:graphicFrame>
        <p:nvGraphicFramePr>
          <p:cNvPr id="540" name="Table 1-1-1"/>
          <p:cNvGraphicFramePr/>
          <p:nvPr/>
        </p:nvGraphicFramePr>
        <p:xfrm>
          <a:off x="3897714" y="8553667"/>
          <a:ext cx="3038580" cy="742792"/>
        </p:xfrm>
        <a:graphic>
          <a:graphicData uri="http://schemas.openxmlformats.org/drawingml/2006/table">
            <a:tbl>
              <a:tblPr>
                <a:tableStyleId>{EEE7283C-3CF3-47DC-8721-378D4A62B228}</a:tableStyleId>
              </a:tblPr>
              <a:tblGrid>
                <a:gridCol w="759645">
                  <a:extLst>
                    <a:ext uri="{9D8B030D-6E8A-4147-A177-3AD203B41FA5}">
                      <a16:colId xmlns:a16="http://schemas.microsoft.com/office/drawing/2014/main" val="20000"/>
                    </a:ext>
                  </a:extLst>
                </a:gridCol>
                <a:gridCol w="759645">
                  <a:extLst>
                    <a:ext uri="{9D8B030D-6E8A-4147-A177-3AD203B41FA5}">
                      <a16:colId xmlns:a16="http://schemas.microsoft.com/office/drawing/2014/main" val="20001"/>
                    </a:ext>
                  </a:extLst>
                </a:gridCol>
                <a:gridCol w="759645">
                  <a:extLst>
                    <a:ext uri="{9D8B030D-6E8A-4147-A177-3AD203B41FA5}">
                      <a16:colId xmlns:a16="http://schemas.microsoft.com/office/drawing/2014/main" val="20002"/>
                    </a:ext>
                  </a:extLst>
                </a:gridCol>
                <a:gridCol w="759645">
                  <a:extLst>
                    <a:ext uri="{9D8B030D-6E8A-4147-A177-3AD203B41FA5}">
                      <a16:colId xmlns:a16="http://schemas.microsoft.com/office/drawing/2014/main" val="20003"/>
                    </a:ext>
                  </a:extLst>
                </a:gridCol>
              </a:tblGrid>
              <a:tr h="742792">
                <a:tc>
                  <a:txBody>
                    <a:bodyPr/>
                    <a:lstStyle/>
                    <a:p>
                      <a:pPr algn="ctr" defTabSz="914400">
                        <a:defRPr>
                          <a:sym typeface="Helvetica Neue Light"/>
                        </a:defRPr>
                      </a:pPr>
                      <a:r>
                        <a:t>8</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9</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10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541" name="Table 1-1-1-2"/>
          <p:cNvGraphicFramePr/>
          <p:nvPr/>
        </p:nvGraphicFramePr>
        <p:xfrm>
          <a:off x="444523" y="8553667"/>
          <a:ext cx="3038580" cy="742792"/>
        </p:xfrm>
        <a:graphic>
          <a:graphicData uri="http://schemas.openxmlformats.org/drawingml/2006/table">
            <a:tbl>
              <a:tblPr>
                <a:tableStyleId>{EEE7283C-3CF3-47DC-8721-378D4A62B228}</a:tableStyleId>
              </a:tblPr>
              <a:tblGrid>
                <a:gridCol w="759645">
                  <a:extLst>
                    <a:ext uri="{9D8B030D-6E8A-4147-A177-3AD203B41FA5}">
                      <a16:colId xmlns:a16="http://schemas.microsoft.com/office/drawing/2014/main" val="20000"/>
                    </a:ext>
                  </a:extLst>
                </a:gridCol>
                <a:gridCol w="759645">
                  <a:extLst>
                    <a:ext uri="{9D8B030D-6E8A-4147-A177-3AD203B41FA5}">
                      <a16:colId xmlns:a16="http://schemas.microsoft.com/office/drawing/2014/main" val="20001"/>
                    </a:ext>
                  </a:extLst>
                </a:gridCol>
                <a:gridCol w="759645">
                  <a:extLst>
                    <a:ext uri="{9D8B030D-6E8A-4147-A177-3AD203B41FA5}">
                      <a16:colId xmlns:a16="http://schemas.microsoft.com/office/drawing/2014/main" val="20002"/>
                    </a:ext>
                  </a:extLst>
                </a:gridCol>
                <a:gridCol w="759645">
                  <a:extLst>
                    <a:ext uri="{9D8B030D-6E8A-4147-A177-3AD203B41FA5}">
                      <a16:colId xmlns:a16="http://schemas.microsoft.com/office/drawing/2014/main" val="20003"/>
                    </a:ext>
                  </a:extLst>
                </a:gridCol>
              </a:tblGrid>
              <a:tr h="742792">
                <a:tc>
                  <a:txBody>
                    <a:bodyPr/>
                    <a:lstStyle/>
                    <a:p>
                      <a:pPr algn="ctr" defTabSz="914400">
                        <a:defRPr>
                          <a:sym typeface="Helvetica Neue Light"/>
                        </a:defRPr>
                      </a:pPr>
                      <a:r>
                        <a:t>1</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2</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542" name="Table 1-1-1-1"/>
          <p:cNvGraphicFramePr/>
          <p:nvPr/>
        </p:nvGraphicFramePr>
        <p:xfrm>
          <a:off x="7338204" y="8548682"/>
          <a:ext cx="3038580" cy="742792"/>
        </p:xfrm>
        <a:graphic>
          <a:graphicData uri="http://schemas.openxmlformats.org/drawingml/2006/table">
            <a:tbl>
              <a:tblPr>
                <a:tableStyleId>{EEE7283C-3CF3-47DC-8721-378D4A62B228}</a:tableStyleId>
              </a:tblPr>
              <a:tblGrid>
                <a:gridCol w="759645">
                  <a:extLst>
                    <a:ext uri="{9D8B030D-6E8A-4147-A177-3AD203B41FA5}">
                      <a16:colId xmlns:a16="http://schemas.microsoft.com/office/drawing/2014/main" val="20000"/>
                    </a:ext>
                  </a:extLst>
                </a:gridCol>
                <a:gridCol w="759645">
                  <a:extLst>
                    <a:ext uri="{9D8B030D-6E8A-4147-A177-3AD203B41FA5}">
                      <a16:colId xmlns:a16="http://schemas.microsoft.com/office/drawing/2014/main" val="20001"/>
                    </a:ext>
                  </a:extLst>
                </a:gridCol>
                <a:gridCol w="759645">
                  <a:extLst>
                    <a:ext uri="{9D8B030D-6E8A-4147-A177-3AD203B41FA5}">
                      <a16:colId xmlns:a16="http://schemas.microsoft.com/office/drawing/2014/main" val="20002"/>
                    </a:ext>
                  </a:extLst>
                </a:gridCol>
                <a:gridCol w="759645">
                  <a:extLst>
                    <a:ext uri="{9D8B030D-6E8A-4147-A177-3AD203B41FA5}">
                      <a16:colId xmlns:a16="http://schemas.microsoft.com/office/drawing/2014/main" val="20003"/>
                    </a:ext>
                  </a:extLst>
                </a:gridCol>
              </a:tblGrid>
              <a:tr h="742792">
                <a:tc>
                  <a:txBody>
                    <a:bodyPr/>
                    <a:lstStyle/>
                    <a:p>
                      <a:pPr algn="ctr" defTabSz="914400">
                        <a:defRPr>
                          <a:sym typeface="Helvetica Neue Light"/>
                        </a:defRPr>
                      </a:pPr>
                      <a:r>
                        <a:t>20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21</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22</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23</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543" name="Table 1-1-1-2-1-1"/>
          <p:cNvGraphicFramePr/>
          <p:nvPr/>
        </p:nvGraphicFramePr>
        <p:xfrm>
          <a:off x="14032614" y="8553667"/>
          <a:ext cx="3038580" cy="742792"/>
        </p:xfrm>
        <a:graphic>
          <a:graphicData uri="http://schemas.openxmlformats.org/drawingml/2006/table">
            <a:tbl>
              <a:tblPr>
                <a:tableStyleId>{EEE7283C-3CF3-47DC-8721-378D4A62B228}</a:tableStyleId>
              </a:tblPr>
              <a:tblGrid>
                <a:gridCol w="759645">
                  <a:extLst>
                    <a:ext uri="{9D8B030D-6E8A-4147-A177-3AD203B41FA5}">
                      <a16:colId xmlns:a16="http://schemas.microsoft.com/office/drawing/2014/main" val="20000"/>
                    </a:ext>
                  </a:extLst>
                </a:gridCol>
                <a:gridCol w="759645">
                  <a:extLst>
                    <a:ext uri="{9D8B030D-6E8A-4147-A177-3AD203B41FA5}">
                      <a16:colId xmlns:a16="http://schemas.microsoft.com/office/drawing/2014/main" val="20001"/>
                    </a:ext>
                  </a:extLst>
                </a:gridCol>
                <a:gridCol w="759645">
                  <a:extLst>
                    <a:ext uri="{9D8B030D-6E8A-4147-A177-3AD203B41FA5}">
                      <a16:colId xmlns:a16="http://schemas.microsoft.com/office/drawing/2014/main" val="20002"/>
                    </a:ext>
                  </a:extLst>
                </a:gridCol>
                <a:gridCol w="759645">
                  <a:extLst>
                    <a:ext uri="{9D8B030D-6E8A-4147-A177-3AD203B41FA5}">
                      <a16:colId xmlns:a16="http://schemas.microsoft.com/office/drawing/2014/main" val="20003"/>
                    </a:ext>
                  </a:extLst>
                </a:gridCol>
              </a:tblGrid>
              <a:tr h="742792">
                <a:tc>
                  <a:txBody>
                    <a:bodyPr/>
                    <a:lstStyle/>
                    <a:p>
                      <a:pPr algn="ctr" defTabSz="914400">
                        <a:defRPr>
                          <a:sym typeface="Helvetica Neue Light"/>
                        </a:defRPr>
                      </a:pPr>
                      <a:r>
                        <a:t>30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31</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544" name="Table 1-1-1-2-1-1-1"/>
          <p:cNvGraphicFramePr/>
          <p:nvPr/>
        </p:nvGraphicFramePr>
        <p:xfrm>
          <a:off x="17473105" y="8553667"/>
          <a:ext cx="3038580" cy="742792"/>
        </p:xfrm>
        <a:graphic>
          <a:graphicData uri="http://schemas.openxmlformats.org/drawingml/2006/table">
            <a:tbl>
              <a:tblPr>
                <a:tableStyleId>{EEE7283C-3CF3-47DC-8721-378D4A62B228}</a:tableStyleId>
              </a:tblPr>
              <a:tblGrid>
                <a:gridCol w="759645">
                  <a:extLst>
                    <a:ext uri="{9D8B030D-6E8A-4147-A177-3AD203B41FA5}">
                      <a16:colId xmlns:a16="http://schemas.microsoft.com/office/drawing/2014/main" val="20000"/>
                    </a:ext>
                  </a:extLst>
                </a:gridCol>
                <a:gridCol w="759645">
                  <a:extLst>
                    <a:ext uri="{9D8B030D-6E8A-4147-A177-3AD203B41FA5}">
                      <a16:colId xmlns:a16="http://schemas.microsoft.com/office/drawing/2014/main" val="20001"/>
                    </a:ext>
                  </a:extLst>
                </a:gridCol>
                <a:gridCol w="759645">
                  <a:extLst>
                    <a:ext uri="{9D8B030D-6E8A-4147-A177-3AD203B41FA5}">
                      <a16:colId xmlns:a16="http://schemas.microsoft.com/office/drawing/2014/main" val="20002"/>
                    </a:ext>
                  </a:extLst>
                </a:gridCol>
                <a:gridCol w="759645">
                  <a:extLst>
                    <a:ext uri="{9D8B030D-6E8A-4147-A177-3AD203B41FA5}">
                      <a16:colId xmlns:a16="http://schemas.microsoft.com/office/drawing/2014/main" val="20003"/>
                    </a:ext>
                  </a:extLst>
                </a:gridCol>
              </a:tblGrid>
              <a:tr h="742792">
                <a:tc>
                  <a:txBody>
                    <a:bodyPr/>
                    <a:lstStyle/>
                    <a:p>
                      <a:pPr algn="ctr" defTabSz="914400">
                        <a:defRPr>
                          <a:sym typeface="Helvetica Neue Light"/>
                        </a:defRPr>
                      </a:pPr>
                      <a:r>
                        <a:t>50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51</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graphicFrame>
        <p:nvGraphicFramePr>
          <p:cNvPr id="545" name="Table 1-1-1-2-1-1-1-1"/>
          <p:cNvGraphicFramePr/>
          <p:nvPr/>
        </p:nvGraphicFramePr>
        <p:xfrm>
          <a:off x="20926296" y="8553667"/>
          <a:ext cx="3038580" cy="742792"/>
        </p:xfrm>
        <a:graphic>
          <a:graphicData uri="http://schemas.openxmlformats.org/drawingml/2006/table">
            <a:tbl>
              <a:tblPr>
                <a:tableStyleId>{EEE7283C-3CF3-47DC-8721-378D4A62B228}</a:tableStyleId>
              </a:tblPr>
              <a:tblGrid>
                <a:gridCol w="759645">
                  <a:extLst>
                    <a:ext uri="{9D8B030D-6E8A-4147-A177-3AD203B41FA5}">
                      <a16:colId xmlns:a16="http://schemas.microsoft.com/office/drawing/2014/main" val="20000"/>
                    </a:ext>
                  </a:extLst>
                </a:gridCol>
                <a:gridCol w="759645">
                  <a:extLst>
                    <a:ext uri="{9D8B030D-6E8A-4147-A177-3AD203B41FA5}">
                      <a16:colId xmlns:a16="http://schemas.microsoft.com/office/drawing/2014/main" val="20001"/>
                    </a:ext>
                  </a:extLst>
                </a:gridCol>
                <a:gridCol w="759645">
                  <a:extLst>
                    <a:ext uri="{9D8B030D-6E8A-4147-A177-3AD203B41FA5}">
                      <a16:colId xmlns:a16="http://schemas.microsoft.com/office/drawing/2014/main" val="20002"/>
                    </a:ext>
                  </a:extLst>
                </a:gridCol>
                <a:gridCol w="759645">
                  <a:extLst>
                    <a:ext uri="{9D8B030D-6E8A-4147-A177-3AD203B41FA5}">
                      <a16:colId xmlns:a16="http://schemas.microsoft.com/office/drawing/2014/main" val="20003"/>
                    </a:ext>
                  </a:extLst>
                </a:gridCol>
              </a:tblGrid>
              <a:tr h="742792">
                <a:tc>
                  <a:txBody>
                    <a:bodyPr/>
                    <a:lstStyle/>
                    <a:p>
                      <a:pPr algn="ctr" defTabSz="914400">
                        <a:defRPr>
                          <a:sym typeface="Helvetica Neue Light"/>
                        </a:defRPr>
                      </a:pPr>
                      <a:r>
                        <a:t>60</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61</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mc:AlternateContent xmlns:mc="http://schemas.openxmlformats.org/markup-compatibility/2006" xmlns:a14="http://schemas.microsoft.com/office/drawing/2010/main">
        <mc:Choice Requires="a14">
          <p:sp>
            <p:nvSpPr>
              <p:cNvPr id="546" name="Text"/>
              <p:cNvSpPr txBox="1"/>
              <p:nvPr/>
            </p:nvSpPr>
            <p:spPr>
              <a:xfrm>
                <a:off x="4669759" y="4829970"/>
                <a:ext cx="3578958" cy="1364959"/>
              </a:xfrm>
              <a:prstGeom prst="rect">
                <a:avLst/>
              </a:prstGeom>
              <a:ln w="50800">
                <a:solidFill>
                  <a:srgbClr val="000000"/>
                </a:solidFill>
                <a:miter lim="400000"/>
              </a:ln>
              <a:extLst>
                <a:ext uri="{C572A759-6A51-4108-AA02-DFA0A04FC94B}">
                  <ma14:wrappingTextBoxFlag xmlns="" xmlns:m="http://schemas.openxmlformats.org/officeDocument/2006/math" xmlns:ma14="http://schemas.microsoft.com/office/mac/drawingml/2011/main" val="1"/>
                </a:ext>
              </a:extLst>
            </p:spPr>
            <p:txBody>
              <a:bodyPr lIns="50800" tIns="50800" rIns="50800" bIns="50800" anchor="ctr">
                <a:spAutoFit/>
              </a:bodyPr>
              <a:lstStyle>
                <a:lvl1pPr>
                  <a:defRPr sz="6000"/>
                </a:lvl1pPr>
              </a:lstStyle>
              <a:p>
                <a:pPr/>
                <a14:m>
                  <m:oMathPara xmlns:m="http://schemas.openxmlformats.org/officeDocument/2006/math">
                    <m:oMathParaPr>
                      <m:jc m:val="center"/>
                    </m:oMathParaPr>
                    <m:oMath xmlns:m="http://schemas.openxmlformats.org/officeDocument/2006/math">
                      <m:sSubSup>
                        <m:sSubSupPr>
                          <m:ctrlPr>
                            <a:rPr sz="7200" i="1">
                              <a:solidFill>
                                <a:srgbClr val="000000"/>
                              </a:solidFill>
                              <a:latin typeface="Cambria Math" panose="02040503050406030204" pitchFamily="18" charset="0"/>
                            </a:rPr>
                          </m:ctrlPr>
                        </m:sSubSupPr>
                        <m:e>
                          <m:r>
                            <a:rPr sz="7200" i="1">
                              <a:solidFill>
                                <a:srgbClr val="000000"/>
                              </a:solidFill>
                              <a:latin typeface="Cambria Math" panose="02040503050406030204" pitchFamily="18" charset="0"/>
                            </a:rPr>
                            <m:t>𝑋</m:t>
                          </m:r>
                        </m:e>
                        <m:sub>
                          <m:r>
                            <a:rPr sz="7200" i="1">
                              <a:solidFill>
                                <a:srgbClr val="000000"/>
                              </a:solidFill>
                              <a:latin typeface="Cambria Math" panose="02040503050406030204" pitchFamily="18" charset="0"/>
                            </a:rPr>
                            <m:t>3</m:t>
                          </m:r>
                        </m:sub>
                        <m:sup>
                          <m:r>
                            <a:rPr sz="7200" i="1">
                              <a:solidFill>
                                <a:srgbClr val="000000"/>
                              </a:solidFill>
                              <a:latin typeface="Cambria Math" panose="02040503050406030204" pitchFamily="18" charset="0"/>
                            </a:rPr>
                            <m:t>15</m:t>
                          </m:r>
                        </m:sup>
                      </m:sSubSup>
                      <m:r>
                        <a:rPr sz="7200" i="1">
                          <a:solidFill>
                            <a:srgbClr val="000000"/>
                          </a:solidFill>
                          <a:latin typeface="Cambria Math" panose="02040503050406030204" pitchFamily="18" charset="0"/>
                        </a:rPr>
                        <m:t>=1</m:t>
                      </m:r>
                    </m:oMath>
                  </m:oMathPara>
                </a14:m>
                <a:endParaRPr/>
              </a:p>
            </p:txBody>
          </p:sp>
        </mc:Choice>
        <mc:Fallback xmlns="">
          <p:sp>
            <p:nvSpPr>
              <p:cNvPr id="546" name="Text"/>
              <p:cNvSpPr txBox="1">
                <a:spLocks noRot="1" noChangeAspect="1" noMove="1" noResize="1" noEditPoints="1" noAdjustHandles="1" noChangeArrowheads="1" noChangeShapeType="1" noTextEdit="1"/>
              </p:cNvSpPr>
              <p:nvPr/>
            </p:nvSpPr>
            <p:spPr>
              <a:xfrm>
                <a:off x="4669759" y="4829970"/>
                <a:ext cx="3578958" cy="1364959"/>
              </a:xfrm>
              <a:prstGeom prst="rect">
                <a:avLst/>
              </a:prstGeom>
              <a:blipFill>
                <a:blip r:embed="rId4"/>
                <a:stretch>
                  <a:fillRect/>
                </a:stretch>
              </a:blipFill>
              <a:ln w="50800">
                <a:solidFill>
                  <a:srgbClr val="000000"/>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47" name="Text"/>
              <p:cNvSpPr txBox="1"/>
              <p:nvPr/>
            </p:nvSpPr>
            <p:spPr>
              <a:xfrm>
                <a:off x="10301867" y="4829970"/>
                <a:ext cx="3578958" cy="1355810"/>
              </a:xfrm>
              <a:prstGeom prst="rect">
                <a:avLst/>
              </a:prstGeom>
              <a:ln w="50800">
                <a:solidFill>
                  <a:srgbClr val="000000"/>
                </a:solidFill>
                <a:miter lim="400000"/>
              </a:ln>
              <a:extLst>
                <a:ext uri="{C572A759-6A51-4108-AA02-DFA0A04FC94B}">
                  <ma14:wrappingTextBoxFlag xmlns="" xmlns:m="http://schemas.openxmlformats.org/officeDocument/2006/math" xmlns:ma14="http://schemas.microsoft.com/office/mac/drawingml/2011/main" val="1"/>
                </a:ext>
              </a:extLst>
            </p:spPr>
            <p:txBody>
              <a:bodyPr lIns="50800" tIns="50800" rIns="50800" bIns="50800" anchor="ctr">
                <a:spAutoFit/>
              </a:bodyPr>
              <a:lstStyle>
                <a:lvl1pPr>
                  <a:defRPr sz="6000"/>
                </a:lvl1pPr>
              </a:lstStyle>
              <a:p>
                <a:pPr/>
                <a14:m>
                  <m:oMathPara xmlns:m="http://schemas.openxmlformats.org/officeDocument/2006/math">
                    <m:oMathParaPr>
                      <m:jc m:val="center"/>
                    </m:oMathParaPr>
                    <m:oMath xmlns:m="http://schemas.openxmlformats.org/officeDocument/2006/math">
                      <m:sSubSup>
                        <m:sSubSupPr>
                          <m:ctrlPr>
                            <a:rPr sz="7200" i="1">
                              <a:solidFill>
                                <a:srgbClr val="000000"/>
                              </a:solidFill>
                              <a:latin typeface="Cambria Math" panose="02040503050406030204" pitchFamily="18" charset="0"/>
                            </a:rPr>
                          </m:ctrlPr>
                        </m:sSubSupPr>
                        <m:e>
                          <m:r>
                            <a:rPr sz="7200" i="1">
                              <a:solidFill>
                                <a:srgbClr val="000000"/>
                              </a:solidFill>
                              <a:latin typeface="Cambria Math" panose="02040503050406030204" pitchFamily="18" charset="0"/>
                            </a:rPr>
                            <m:t>𝑋</m:t>
                          </m:r>
                        </m:e>
                        <m:sub>
                          <m:r>
                            <a:rPr sz="7200" i="1">
                              <a:solidFill>
                                <a:srgbClr val="000000"/>
                              </a:solidFill>
                              <a:latin typeface="Cambria Math" panose="02040503050406030204" pitchFamily="18" charset="0"/>
                            </a:rPr>
                            <m:t>4</m:t>
                          </m:r>
                        </m:sub>
                        <m:sup>
                          <m:r>
                            <a:rPr sz="7200" i="1">
                              <a:solidFill>
                                <a:srgbClr val="000000"/>
                              </a:solidFill>
                              <a:latin typeface="Cambria Math" panose="02040503050406030204" pitchFamily="18" charset="0"/>
                            </a:rPr>
                            <m:t>15</m:t>
                          </m:r>
                        </m:sup>
                      </m:sSubSup>
                      <m:r>
                        <a:rPr sz="7200" i="1">
                          <a:solidFill>
                            <a:srgbClr val="000000"/>
                          </a:solidFill>
                          <a:latin typeface="Cambria Math" panose="02040503050406030204" pitchFamily="18" charset="0"/>
                        </a:rPr>
                        <m:t>=1</m:t>
                      </m:r>
                    </m:oMath>
                  </m:oMathPara>
                </a14:m>
                <a:endParaRPr/>
              </a:p>
            </p:txBody>
          </p:sp>
        </mc:Choice>
        <mc:Fallback xmlns="">
          <p:sp>
            <p:nvSpPr>
              <p:cNvPr id="547" name="Text"/>
              <p:cNvSpPr txBox="1">
                <a:spLocks noRot="1" noChangeAspect="1" noMove="1" noResize="1" noEditPoints="1" noAdjustHandles="1" noChangeArrowheads="1" noChangeShapeType="1" noTextEdit="1"/>
              </p:cNvSpPr>
              <p:nvPr/>
            </p:nvSpPr>
            <p:spPr>
              <a:xfrm>
                <a:off x="10301867" y="4829970"/>
                <a:ext cx="3578958" cy="1355810"/>
              </a:xfrm>
              <a:prstGeom prst="rect">
                <a:avLst/>
              </a:prstGeom>
              <a:blipFill>
                <a:blip r:embed="rId5"/>
                <a:stretch>
                  <a:fillRect/>
                </a:stretch>
              </a:blipFill>
              <a:ln w="50800">
                <a:solidFill>
                  <a:srgbClr val="000000"/>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48" name="Text"/>
              <p:cNvSpPr txBox="1"/>
              <p:nvPr/>
            </p:nvSpPr>
            <p:spPr>
              <a:xfrm>
                <a:off x="15933974" y="4829970"/>
                <a:ext cx="3578958" cy="1355810"/>
              </a:xfrm>
              <a:prstGeom prst="rect">
                <a:avLst/>
              </a:prstGeom>
              <a:ln w="50800">
                <a:solidFill>
                  <a:srgbClr val="000000"/>
                </a:solidFill>
                <a:miter lim="400000"/>
              </a:ln>
              <a:extLst>
                <a:ext uri="{C572A759-6A51-4108-AA02-DFA0A04FC94B}">
                  <ma14:wrappingTextBoxFlag xmlns="" xmlns:m="http://schemas.openxmlformats.org/officeDocument/2006/math" xmlns:ma14="http://schemas.microsoft.com/office/mac/drawingml/2011/main" val="1"/>
                </a:ext>
              </a:extLst>
            </p:spPr>
            <p:txBody>
              <a:bodyPr lIns="50800" tIns="50800" rIns="50800" bIns="50800" anchor="ctr">
                <a:spAutoFit/>
              </a:bodyPr>
              <a:lstStyle>
                <a:lvl1pPr>
                  <a:defRPr sz="6000"/>
                </a:lvl1pPr>
              </a:lstStyle>
              <a:p>
                <a:pPr/>
                <a14:m>
                  <m:oMathPara xmlns:m="http://schemas.openxmlformats.org/officeDocument/2006/math">
                    <m:oMathParaPr>
                      <m:jc m:val="center"/>
                    </m:oMathParaPr>
                    <m:oMath xmlns:m="http://schemas.openxmlformats.org/officeDocument/2006/math">
                      <m:sSubSup>
                        <m:sSubSupPr>
                          <m:ctrlPr>
                            <a:rPr sz="7200" i="1">
                              <a:solidFill>
                                <a:srgbClr val="000000"/>
                              </a:solidFill>
                              <a:latin typeface="Cambria Math" panose="02040503050406030204" pitchFamily="18" charset="0"/>
                            </a:rPr>
                          </m:ctrlPr>
                        </m:sSubSupPr>
                        <m:e>
                          <m:r>
                            <a:rPr sz="7200" i="1">
                              <a:solidFill>
                                <a:srgbClr val="000000"/>
                              </a:solidFill>
                              <a:latin typeface="Cambria Math" panose="02040503050406030204" pitchFamily="18" charset="0"/>
                            </a:rPr>
                            <m:t>𝑋</m:t>
                          </m:r>
                        </m:e>
                        <m:sub>
                          <m:r>
                            <a:rPr sz="7200" i="1">
                              <a:solidFill>
                                <a:srgbClr val="000000"/>
                              </a:solidFill>
                              <a:latin typeface="Cambria Math" panose="02040503050406030204" pitchFamily="18" charset="0"/>
                            </a:rPr>
                            <m:t>2</m:t>
                          </m:r>
                        </m:sub>
                        <m:sup>
                          <m:r>
                            <a:rPr sz="7200" i="1">
                              <a:solidFill>
                                <a:srgbClr val="000000"/>
                              </a:solidFill>
                              <a:latin typeface="Cambria Math" panose="02040503050406030204" pitchFamily="18" charset="0"/>
                            </a:rPr>
                            <m:t>15</m:t>
                          </m:r>
                        </m:sup>
                      </m:sSubSup>
                      <m:r>
                        <a:rPr sz="7200" i="1">
                          <a:solidFill>
                            <a:srgbClr val="000000"/>
                          </a:solidFill>
                          <a:latin typeface="Cambria Math" panose="02040503050406030204" pitchFamily="18" charset="0"/>
                        </a:rPr>
                        <m:t>=5</m:t>
                      </m:r>
                    </m:oMath>
                  </m:oMathPara>
                </a14:m>
                <a:endParaRPr/>
              </a:p>
            </p:txBody>
          </p:sp>
        </mc:Choice>
        <mc:Fallback xmlns="">
          <p:sp>
            <p:nvSpPr>
              <p:cNvPr id="548" name="Text"/>
              <p:cNvSpPr txBox="1">
                <a:spLocks noRot="1" noChangeAspect="1" noMove="1" noResize="1" noEditPoints="1" noAdjustHandles="1" noChangeArrowheads="1" noChangeShapeType="1" noTextEdit="1"/>
              </p:cNvSpPr>
              <p:nvPr/>
            </p:nvSpPr>
            <p:spPr>
              <a:xfrm>
                <a:off x="15933974" y="4829970"/>
                <a:ext cx="3578958" cy="1355810"/>
              </a:xfrm>
              <a:prstGeom prst="rect">
                <a:avLst/>
              </a:prstGeom>
              <a:blipFill>
                <a:blip r:embed="rId6"/>
                <a:stretch>
                  <a:fillRect/>
                </a:stretch>
              </a:blipFill>
              <a:ln w="50800">
                <a:solidFill>
                  <a:srgbClr val="000000"/>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zh-CN" altLang="en-US">
                    <a:noFill/>
                  </a:rPr>
                  <a:t> </a:t>
                </a:r>
              </a:p>
            </p:txBody>
          </p:sp>
        </mc:Fallback>
      </mc:AlternateContent>
      <p:sp>
        <p:nvSpPr>
          <p:cNvPr id="549" name="Line"/>
          <p:cNvSpPr/>
          <p:nvPr/>
        </p:nvSpPr>
        <p:spPr>
          <a:xfrm flipH="1">
            <a:off x="5394454" y="6222999"/>
            <a:ext cx="1058069" cy="2320617"/>
          </a:xfrm>
          <a:prstGeom prst="line">
            <a:avLst/>
          </a:prstGeom>
          <a:ln w="50800">
            <a:solidFill>
              <a:srgbClr val="000000"/>
            </a:solidFill>
            <a:miter lim="400000"/>
            <a:tailEnd type="triangle"/>
          </a:ln>
        </p:spPr>
        <p:txBody>
          <a:bodyPr lIns="50800" tIns="50800" rIns="50800" bIns="50800" anchor="ctr"/>
          <a:lstStyle/>
          <a:p>
            <a:endParaRPr/>
          </a:p>
        </p:txBody>
      </p:sp>
      <p:sp>
        <p:nvSpPr>
          <p:cNvPr id="550" name="Line"/>
          <p:cNvSpPr/>
          <p:nvPr/>
        </p:nvSpPr>
        <p:spPr>
          <a:xfrm flipH="1">
            <a:off x="8835183" y="6223000"/>
            <a:ext cx="3390866" cy="2331143"/>
          </a:xfrm>
          <a:prstGeom prst="line">
            <a:avLst/>
          </a:prstGeom>
          <a:ln w="50800">
            <a:solidFill>
              <a:srgbClr val="000000"/>
            </a:solidFill>
            <a:miter lim="400000"/>
            <a:tailEnd type="triangle"/>
          </a:ln>
        </p:spPr>
        <p:txBody>
          <a:bodyPr lIns="50800" tIns="50800" rIns="50800" bIns="50800" anchor="ctr"/>
          <a:lstStyle/>
          <a:p>
            <a:endParaRPr/>
          </a:p>
        </p:txBody>
      </p:sp>
      <p:sp>
        <p:nvSpPr>
          <p:cNvPr id="551" name="Line"/>
          <p:cNvSpPr/>
          <p:nvPr/>
        </p:nvSpPr>
        <p:spPr>
          <a:xfrm flipH="1">
            <a:off x="15478718" y="6222122"/>
            <a:ext cx="2329794" cy="2329794"/>
          </a:xfrm>
          <a:prstGeom prst="line">
            <a:avLst/>
          </a:prstGeom>
          <a:ln w="50800">
            <a:solidFill>
              <a:srgbClr val="000000"/>
            </a:solidFill>
            <a:miter lim="400000"/>
            <a:tailEnd type="triangle"/>
          </a:ln>
        </p:spPr>
        <p:txBody>
          <a:bodyPr lIns="50800" tIns="50800" rIns="50800" bIns="50800" anchor="ctr"/>
          <a:lstStyle/>
          <a:p>
            <a:endParaRPr/>
          </a:p>
        </p:txBody>
      </p:sp>
      <p:sp>
        <p:nvSpPr>
          <p:cNvPr id="552" name="Line"/>
          <p:cNvSpPr/>
          <p:nvPr/>
        </p:nvSpPr>
        <p:spPr>
          <a:xfrm>
            <a:off x="17800853" y="6237913"/>
            <a:ext cx="1174387" cy="2292122"/>
          </a:xfrm>
          <a:prstGeom prst="line">
            <a:avLst/>
          </a:prstGeom>
          <a:ln w="50800">
            <a:solidFill>
              <a:srgbClr val="000000"/>
            </a:solidFill>
            <a:miter lim="400000"/>
            <a:tailEnd type="triangle"/>
          </a:ln>
        </p:spPr>
        <p:txBody>
          <a:bodyPr lIns="50800" tIns="50800" rIns="50800" bIns="50800" anchor="ctr"/>
          <a:lstStyle/>
          <a:p>
            <a:endParaRPr/>
          </a:p>
        </p:txBody>
      </p:sp>
      <p:sp>
        <p:nvSpPr>
          <p:cNvPr id="553" name="Line"/>
          <p:cNvSpPr/>
          <p:nvPr/>
        </p:nvSpPr>
        <p:spPr>
          <a:xfrm>
            <a:off x="17803249" y="6248550"/>
            <a:ext cx="4670052" cy="2281341"/>
          </a:xfrm>
          <a:prstGeom prst="line">
            <a:avLst/>
          </a:prstGeom>
          <a:ln w="50800">
            <a:solidFill>
              <a:srgbClr val="000000"/>
            </a:solidFill>
            <a:miter lim="400000"/>
            <a:tailEnd type="triangle"/>
          </a:ln>
        </p:spPr>
        <p:txBody>
          <a:bodyPr lIns="50800" tIns="50800" rIns="50800" bIns="50800" anchor="ctr"/>
          <a:lstStyle/>
          <a:p>
            <a:endParaRPr/>
          </a:p>
        </p:txBody>
      </p:sp>
      <p:sp>
        <p:nvSpPr>
          <p:cNvPr id="554" name="Line"/>
          <p:cNvSpPr/>
          <p:nvPr/>
        </p:nvSpPr>
        <p:spPr>
          <a:xfrm flipH="1">
            <a:off x="1863680" y="6222121"/>
            <a:ext cx="15944831" cy="2265151"/>
          </a:xfrm>
          <a:prstGeom prst="line">
            <a:avLst/>
          </a:prstGeom>
          <a:ln w="50800">
            <a:solidFill>
              <a:srgbClr val="000000"/>
            </a:solidFill>
            <a:miter lim="400000"/>
            <a:tailEnd type="triangle"/>
          </a:ln>
        </p:spPr>
        <p:txBody>
          <a:bodyPr lIns="50800" tIns="50800" rIns="50800" bIns="50800" anchor="ctr"/>
          <a:lstStyle/>
          <a:p>
            <a:endParaRPr/>
          </a:p>
        </p:txBody>
      </p:sp>
      <p:graphicFrame>
        <p:nvGraphicFramePr>
          <p:cNvPr id="555" name="Table 1-1-1-2-1"/>
          <p:cNvGraphicFramePr/>
          <p:nvPr/>
        </p:nvGraphicFramePr>
        <p:xfrm>
          <a:off x="10691759" y="8548682"/>
          <a:ext cx="3038580" cy="742792"/>
        </p:xfrm>
        <a:graphic>
          <a:graphicData uri="http://schemas.openxmlformats.org/drawingml/2006/table">
            <a:tbl>
              <a:tblPr>
                <a:tableStyleId>{EEE7283C-3CF3-47DC-8721-378D4A62B228}</a:tableStyleId>
              </a:tblPr>
              <a:tblGrid>
                <a:gridCol w="759645">
                  <a:extLst>
                    <a:ext uri="{9D8B030D-6E8A-4147-A177-3AD203B41FA5}">
                      <a16:colId xmlns:a16="http://schemas.microsoft.com/office/drawing/2014/main" val="20000"/>
                    </a:ext>
                  </a:extLst>
                </a:gridCol>
                <a:gridCol w="759645">
                  <a:extLst>
                    <a:ext uri="{9D8B030D-6E8A-4147-A177-3AD203B41FA5}">
                      <a16:colId xmlns:a16="http://schemas.microsoft.com/office/drawing/2014/main" val="20001"/>
                    </a:ext>
                  </a:extLst>
                </a:gridCol>
                <a:gridCol w="759645">
                  <a:extLst>
                    <a:ext uri="{9D8B030D-6E8A-4147-A177-3AD203B41FA5}">
                      <a16:colId xmlns:a16="http://schemas.microsoft.com/office/drawing/2014/main" val="20002"/>
                    </a:ext>
                  </a:extLst>
                </a:gridCol>
                <a:gridCol w="759645">
                  <a:extLst>
                    <a:ext uri="{9D8B030D-6E8A-4147-A177-3AD203B41FA5}">
                      <a16:colId xmlns:a16="http://schemas.microsoft.com/office/drawing/2014/main" val="20003"/>
                    </a:ext>
                  </a:extLst>
                </a:gridCol>
              </a:tblGrid>
              <a:tr h="742792">
                <a:tc>
                  <a:txBody>
                    <a:bodyPr/>
                    <a:lstStyle/>
                    <a:p>
                      <a:pPr algn="ctr" defTabSz="914400">
                        <a:defRPr>
                          <a:sym typeface="Helvetica Neue Light"/>
                        </a:defRPr>
                      </a:pPr>
                      <a:r>
                        <a:t>25</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algn="ctr" defTabSz="914400">
                        <a:defRPr>
                          <a:sym typeface="Helvetica Neue Light"/>
                        </a:defRPr>
                      </a:pPr>
                      <a:r>
                        <a:t>29</a:t>
                      </a: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tc>
                  <a:txBody>
                    <a:bodyPr/>
                    <a:lstStyle/>
                    <a:p>
                      <a:pPr indent="0" algn="ctr" defTabSz="914400">
                        <a:buClrTx/>
                        <a:defRPr>
                          <a:sym typeface="Helvetica Neue Light"/>
                        </a:defRPr>
                      </a:pPr>
                      <a:endParaRPr/>
                    </a:p>
                  </a:txBody>
                  <a:tcPr marL="50800" marR="50800" marT="50800" marB="50800" anchor="ctr" horzOverflow="overflow">
                    <a:lnL w="25400">
                      <a:solidFill>
                        <a:srgbClr val="000000"/>
                      </a:solidFill>
                      <a:miter lim="400000"/>
                    </a:lnL>
                    <a:lnR w="25400">
                      <a:solidFill>
                        <a:srgbClr val="000000"/>
                      </a:solidFill>
                      <a:miter lim="400000"/>
                    </a:lnR>
                    <a:lnT w="25400">
                      <a:solidFill>
                        <a:srgbClr val="000000"/>
                      </a:solidFill>
                      <a:miter lim="400000"/>
                    </a:lnT>
                    <a:lnB w="25400">
                      <a:solidFill>
                        <a:srgbClr val="000000"/>
                      </a:solidFill>
                      <a:miter lim="400000"/>
                    </a:lnB>
                    <a:solidFill>
                      <a:schemeClr val="accent4">
                        <a:hueOff val="-1081314"/>
                        <a:satOff val="4338"/>
                        <a:lumOff val="-8931"/>
                      </a:schemeClr>
                    </a:solidFill>
                  </a:tcPr>
                </a:tc>
                <a:extLst>
                  <a:ext uri="{0D108BD9-81ED-4DB2-BD59-A6C34878D82A}">
                    <a16:rowId xmlns:a16="http://schemas.microsoft.com/office/drawing/2014/main" val="10000"/>
                  </a:ext>
                </a:extLst>
              </a:tr>
            </a:tbl>
          </a:graphicData>
        </a:graphic>
      </p:graphicFrame>
      <p:sp>
        <p:nvSpPr>
          <p:cNvPr id="556" name="Line"/>
          <p:cNvSpPr/>
          <p:nvPr/>
        </p:nvSpPr>
        <p:spPr>
          <a:xfrm flipH="1">
            <a:off x="12132218" y="6222122"/>
            <a:ext cx="5600715" cy="2318737"/>
          </a:xfrm>
          <a:prstGeom prst="line">
            <a:avLst/>
          </a:prstGeom>
          <a:ln w="50800">
            <a:solidFill>
              <a:srgbClr val="000000"/>
            </a:solidFill>
            <a:miter lim="400000"/>
            <a:tailEnd type="triangle"/>
          </a:ln>
        </p:spPr>
        <p:txBody>
          <a:bodyPr lIns="50800" tIns="50800" rIns="50800" bIns="50800" anchor="ctr"/>
          <a:lstStyle/>
          <a:p>
            <a:endParaRPr/>
          </a:p>
        </p:txBody>
      </p:sp>
    </p:spTree>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60" name="Define  .…"/>
              <p:cNvSpPr txBox="1">
                <a:spLocks noGrp="1"/>
              </p:cNvSpPr>
              <p:nvPr>
                <p:ph type="body" idx="1"/>
              </p:nvPr>
            </p:nvSpPr>
            <p:spPr>
              <a:xfrm>
                <a:off x="713111" y="2303618"/>
                <a:ext cx="22804325" cy="8718546"/>
              </a:xfrm>
              <a:prstGeom prst="rect">
                <a:avLst/>
              </a:prstGeom>
            </p:spPr>
            <p:txBody>
              <a:bodyPr/>
              <a:lstStyle/>
              <a:p>
                <a:pPr lvl="1">
                  <a:lnSpc>
                    <a:spcPct val="150000"/>
                  </a:lnSpc>
                  <a:defRPr sz="6000"/>
                </a:pPr>
                <a:r>
                  <a:t>Define </a:t>
                </a:r>
                <a14:m>
                  <m:oMath xmlns:m="http://schemas.openxmlformats.org/officeDocument/2006/math">
                    <m:sSub>
                      <m:sSubPr>
                        <m:ctrlPr>
                          <a:rPr sz="7200" i="1">
                            <a:solidFill>
                              <a:srgbClr val="4F0F87"/>
                            </a:solidFill>
                            <a:latin typeface="Cambria Math" panose="02040503050406030204" pitchFamily="18" charset="0"/>
                          </a:rPr>
                        </m:ctrlPr>
                      </m:sSubPr>
                      <m:e>
                        <m:r>
                          <a:rPr sz="7200" i="1">
                            <a:solidFill>
                              <a:srgbClr val="4F0F87"/>
                            </a:solidFill>
                            <a:latin typeface="Cambria Math" panose="02040503050406030204" pitchFamily="18" charset="0"/>
                          </a:rPr>
                          <m:t>𝑣</m:t>
                        </m:r>
                      </m:e>
                      <m:sub>
                        <m:r>
                          <a:rPr sz="7200" i="1">
                            <a:solidFill>
                              <a:srgbClr val="4F0F87"/>
                            </a:solidFill>
                            <a:latin typeface="Cambria Math" panose="02040503050406030204" pitchFamily="18" charset="0"/>
                          </a:rPr>
                          <m:t>𝑛</m:t>
                        </m:r>
                      </m:sub>
                    </m:sSub>
                    <m:r>
                      <a:rPr sz="7200" i="1">
                        <a:solidFill>
                          <a:srgbClr val="4F0F87"/>
                        </a:solidFill>
                        <a:latin typeface="Cambria Math" panose="02040503050406030204" pitchFamily="18" charset="0"/>
                      </a:rPr>
                      <m:t>=(</m:t>
                    </m:r>
                    <m:r>
                      <a:rPr sz="7200" i="1">
                        <a:solidFill>
                          <a:srgbClr val="4F0F87"/>
                        </a:solidFill>
                        <a:latin typeface="Cambria Math" panose="02040503050406030204" pitchFamily="18" charset="0"/>
                      </a:rPr>
                      <m:t>𝔼</m:t>
                    </m:r>
                    <m:r>
                      <a:rPr sz="7200" i="1">
                        <a:solidFill>
                          <a:srgbClr val="4F0F87"/>
                        </a:solidFill>
                        <a:latin typeface="Cambria Math" panose="02040503050406030204" pitchFamily="18" charset="0"/>
                      </a:rPr>
                      <m:t>(</m:t>
                    </m:r>
                    <m:sSubSup>
                      <m:sSubSupPr>
                        <m:ctrlPr>
                          <a:rPr sz="7200" i="1">
                            <a:solidFill>
                              <a:srgbClr val="4F0F87"/>
                            </a:solidFill>
                            <a:latin typeface="Cambria Math" panose="02040503050406030204" pitchFamily="18" charset="0"/>
                          </a:rPr>
                        </m:ctrlPr>
                      </m:sSubSupPr>
                      <m:e>
                        <m:r>
                          <a:rPr sz="7200" i="1">
                            <a:solidFill>
                              <a:srgbClr val="4F0F87"/>
                            </a:solidFill>
                            <a:latin typeface="Cambria Math" panose="02040503050406030204" pitchFamily="18" charset="0"/>
                          </a:rPr>
                          <m:t>𝑋</m:t>
                        </m:r>
                      </m:e>
                      <m:sub>
                        <m:r>
                          <a:rPr sz="7200" i="1">
                            <a:solidFill>
                              <a:srgbClr val="4F0F87"/>
                            </a:solidFill>
                            <a:latin typeface="Cambria Math" panose="02040503050406030204" pitchFamily="18" charset="0"/>
                          </a:rPr>
                          <m:t>2</m:t>
                        </m:r>
                      </m:sub>
                      <m:sup>
                        <m:r>
                          <a:rPr sz="7200" i="1">
                            <a:solidFill>
                              <a:srgbClr val="4F0F87"/>
                            </a:solidFill>
                            <a:latin typeface="Cambria Math" panose="02040503050406030204" pitchFamily="18" charset="0"/>
                          </a:rPr>
                          <m:t>𝑛</m:t>
                        </m:r>
                      </m:sup>
                    </m:sSubSup>
                    <m:r>
                      <a:rPr sz="7200" i="1">
                        <a:solidFill>
                          <a:srgbClr val="4F0F87"/>
                        </a:solidFill>
                        <a:latin typeface="Cambria Math" panose="02040503050406030204" pitchFamily="18" charset="0"/>
                      </a:rPr>
                      <m:t>),</m:t>
                    </m:r>
                    <m:r>
                      <a:rPr sz="7200" i="1">
                        <a:solidFill>
                          <a:srgbClr val="4F0F87"/>
                        </a:solidFill>
                        <a:latin typeface="Cambria Math" panose="02040503050406030204" pitchFamily="18" charset="0"/>
                      </a:rPr>
                      <m:t>𝔼</m:t>
                    </m:r>
                    <m:r>
                      <a:rPr sz="7200" i="1">
                        <a:solidFill>
                          <a:srgbClr val="4F0F87"/>
                        </a:solidFill>
                        <a:latin typeface="Cambria Math" panose="02040503050406030204" pitchFamily="18" charset="0"/>
                      </a:rPr>
                      <m:t>(</m:t>
                    </m:r>
                    <m:sSubSup>
                      <m:sSubSupPr>
                        <m:ctrlPr>
                          <a:rPr sz="7200" i="1">
                            <a:solidFill>
                              <a:srgbClr val="4F0F87"/>
                            </a:solidFill>
                            <a:latin typeface="Cambria Math" panose="02040503050406030204" pitchFamily="18" charset="0"/>
                          </a:rPr>
                        </m:ctrlPr>
                      </m:sSubSupPr>
                      <m:e>
                        <m:r>
                          <a:rPr sz="7200" i="1">
                            <a:solidFill>
                              <a:srgbClr val="4F0F87"/>
                            </a:solidFill>
                            <a:latin typeface="Cambria Math" panose="02040503050406030204" pitchFamily="18" charset="0"/>
                          </a:rPr>
                          <m:t>𝑋</m:t>
                        </m:r>
                      </m:e>
                      <m:sub>
                        <m:r>
                          <a:rPr sz="7200" i="1">
                            <a:solidFill>
                              <a:srgbClr val="4F0F87"/>
                            </a:solidFill>
                            <a:latin typeface="Cambria Math" panose="02040503050406030204" pitchFamily="18" charset="0"/>
                          </a:rPr>
                          <m:t>3</m:t>
                        </m:r>
                      </m:sub>
                      <m:sup>
                        <m:r>
                          <a:rPr sz="7200" i="1">
                            <a:solidFill>
                              <a:srgbClr val="4F0F87"/>
                            </a:solidFill>
                            <a:latin typeface="Cambria Math" panose="02040503050406030204" pitchFamily="18" charset="0"/>
                          </a:rPr>
                          <m:t>𝑛</m:t>
                        </m:r>
                      </m:sup>
                    </m:sSubSup>
                    <m:r>
                      <a:rPr sz="7200" i="1">
                        <a:solidFill>
                          <a:srgbClr val="4F0F87"/>
                        </a:solidFill>
                        <a:latin typeface="Cambria Math" panose="02040503050406030204" pitchFamily="18" charset="0"/>
                      </a:rPr>
                      <m:t>),</m:t>
                    </m:r>
                    <m:r>
                      <a:rPr sz="7200" i="1">
                        <a:solidFill>
                          <a:srgbClr val="4F0F87"/>
                        </a:solidFill>
                        <a:latin typeface="Cambria Math" panose="02040503050406030204" pitchFamily="18" charset="0"/>
                      </a:rPr>
                      <m:t>𝔼</m:t>
                    </m:r>
                    <m:r>
                      <a:rPr sz="7200" i="1">
                        <a:solidFill>
                          <a:srgbClr val="4F0F87"/>
                        </a:solidFill>
                        <a:latin typeface="Cambria Math" panose="02040503050406030204" pitchFamily="18" charset="0"/>
                      </a:rPr>
                      <m:t>(</m:t>
                    </m:r>
                    <m:sSubSup>
                      <m:sSubSupPr>
                        <m:ctrlPr>
                          <a:rPr sz="7200" i="1">
                            <a:solidFill>
                              <a:srgbClr val="4F0F87"/>
                            </a:solidFill>
                            <a:latin typeface="Cambria Math" panose="02040503050406030204" pitchFamily="18" charset="0"/>
                          </a:rPr>
                        </m:ctrlPr>
                      </m:sSubSupPr>
                      <m:e>
                        <m:r>
                          <a:rPr sz="7200" i="1">
                            <a:solidFill>
                              <a:srgbClr val="4F0F87"/>
                            </a:solidFill>
                            <a:latin typeface="Cambria Math" panose="02040503050406030204" pitchFamily="18" charset="0"/>
                          </a:rPr>
                          <m:t>𝑋</m:t>
                        </m:r>
                      </m:e>
                      <m:sub>
                        <m:r>
                          <a:rPr sz="7200" i="1">
                            <a:solidFill>
                              <a:srgbClr val="4F0F87"/>
                            </a:solidFill>
                            <a:latin typeface="Cambria Math" panose="02040503050406030204" pitchFamily="18" charset="0"/>
                          </a:rPr>
                          <m:t>4</m:t>
                        </m:r>
                      </m:sub>
                      <m:sup>
                        <m:r>
                          <a:rPr sz="7200" i="1">
                            <a:solidFill>
                              <a:srgbClr val="4F0F87"/>
                            </a:solidFill>
                            <a:latin typeface="Cambria Math" panose="02040503050406030204" pitchFamily="18" charset="0"/>
                          </a:rPr>
                          <m:t>𝑛</m:t>
                        </m:r>
                      </m:sup>
                    </m:sSubSup>
                    <m:r>
                      <a:rPr sz="7200" i="1">
                        <a:solidFill>
                          <a:srgbClr val="4F0F87"/>
                        </a:solidFill>
                        <a:latin typeface="Cambria Math" panose="02040503050406030204" pitchFamily="18" charset="0"/>
                      </a:rPr>
                      <m:t>))</m:t>
                    </m:r>
                  </m:oMath>
                </a14:m>
                <a:r>
                  <a:t>.</a:t>
                </a:r>
              </a:p>
              <a:p>
                <a:pPr lvl="1">
                  <a:lnSpc>
                    <a:spcPct val="150000"/>
                  </a:lnSpc>
                  <a:defRPr sz="6000"/>
                </a:pPr>
                <a:r>
                  <a:t>Each component of </a:t>
                </a:r>
                <a14:m>
                  <m:oMath xmlns:m="http://schemas.openxmlformats.org/officeDocument/2006/math">
                    <m:sSub>
                      <m:sSubPr>
                        <m:ctrlPr>
                          <a:rPr sz="7200" i="1">
                            <a:solidFill>
                              <a:srgbClr val="4F0F87"/>
                            </a:solidFill>
                            <a:latin typeface="Cambria Math" panose="02040503050406030204" pitchFamily="18" charset="0"/>
                          </a:rPr>
                        </m:ctrlPr>
                      </m:sSubPr>
                      <m:e>
                        <m:r>
                          <a:rPr sz="7200" i="1">
                            <a:solidFill>
                              <a:srgbClr val="4F0F87"/>
                            </a:solidFill>
                            <a:latin typeface="Cambria Math" panose="02040503050406030204" pitchFamily="18" charset="0"/>
                          </a:rPr>
                          <m:t>𝑣</m:t>
                        </m:r>
                      </m:e>
                      <m:sub>
                        <m:r>
                          <a:rPr sz="7200" i="1">
                            <a:solidFill>
                              <a:srgbClr val="4F0F87"/>
                            </a:solidFill>
                            <a:latin typeface="Cambria Math" panose="02040503050406030204" pitchFamily="18" charset="0"/>
                          </a:rPr>
                          <m:t>𝑛</m:t>
                        </m:r>
                      </m:sub>
                    </m:sSub>
                  </m:oMath>
                </a14:m>
                <a:r>
                  <a:t> admits scalar recurrence.</a:t>
                </a:r>
              </a:p>
              <a:p>
                <a:pPr lvl="1">
                  <a:lnSpc>
                    <a:spcPct val="150000"/>
                  </a:lnSpc>
                  <a:defRPr sz="6000"/>
                </a:pPr>
                <a:r>
                  <a:t>Can characterize </a:t>
                </a:r>
                <a14:m>
                  <m:oMath xmlns:m="http://schemas.openxmlformats.org/officeDocument/2006/math">
                    <m:sSub>
                      <m:sSubPr>
                        <m:ctrlPr>
                          <a:rPr sz="7200" i="1">
                            <a:solidFill>
                              <a:srgbClr val="4F0F87"/>
                            </a:solidFill>
                            <a:latin typeface="Cambria Math" panose="02040503050406030204" pitchFamily="18" charset="0"/>
                          </a:rPr>
                        </m:ctrlPr>
                      </m:sSubPr>
                      <m:e>
                        <m:r>
                          <a:rPr sz="7200" i="1">
                            <a:solidFill>
                              <a:srgbClr val="4F0F87"/>
                            </a:solidFill>
                            <a:latin typeface="Cambria Math" panose="02040503050406030204" pitchFamily="18" charset="0"/>
                          </a:rPr>
                          <m:t>𝑣</m:t>
                        </m:r>
                      </m:e>
                      <m:sub>
                        <m:r>
                          <a:rPr sz="7200" i="1">
                            <a:solidFill>
                              <a:srgbClr val="4F0F87"/>
                            </a:solidFill>
                            <a:latin typeface="Cambria Math" panose="02040503050406030204" pitchFamily="18" charset="0"/>
                          </a:rPr>
                          <m:t>𝑛</m:t>
                        </m:r>
                      </m:sub>
                    </m:sSub>
                  </m:oMath>
                </a14:m>
                <a:r>
                  <a:t> using a matrix recurrence!</a:t>
                </a:r>
              </a:p>
            </p:txBody>
          </p:sp>
        </mc:Choice>
        <mc:Fallback xmlns="">
          <p:sp>
            <p:nvSpPr>
              <p:cNvPr id="560" name="Define  .…"/>
              <p:cNvSpPr txBox="1">
                <a:spLocks noGrp="1" noRot="1" noChangeAspect="1" noMove="1" noResize="1" noEditPoints="1" noAdjustHandles="1" noChangeArrowheads="1" noChangeShapeType="1" noTextEdit="1"/>
              </p:cNvSpPr>
              <p:nvPr>
                <p:ph type="body" idx="1"/>
              </p:nvPr>
            </p:nvSpPr>
            <p:spPr>
              <a:xfrm>
                <a:off x="713111" y="2303618"/>
                <a:ext cx="22804325" cy="8718546"/>
              </a:xfrm>
              <a:prstGeom prst="rect">
                <a:avLst/>
              </a:prstGeom>
              <a:blipFill>
                <a:blip r:embed="rId3"/>
                <a:stretch>
                  <a:fillRect l="-855"/>
                </a:stretch>
              </a:blipFill>
            </p:spPr>
            <p:txBody>
              <a:bodyPr/>
              <a:lstStyle/>
              <a:p>
                <a:r>
                  <a:rPr lang="zh-CN" altLang="en-US">
                    <a:noFill/>
                  </a:rPr>
                  <a:t> </a:t>
                </a:r>
              </a:p>
            </p:txBody>
          </p:sp>
        </mc:Fallback>
      </mc:AlternateContent>
      <p:sp>
        <p:nvSpPr>
          <p:cNvPr id="561" name="Text Placeholder 4"/>
          <p:cNvSpPr>
            <a:spLocks noGrp="1"/>
          </p:cNvSpPr>
          <p:nvPr>
            <p:ph type="body" idx="21"/>
          </p:nvPr>
        </p:nvSpPr>
        <p:spPr>
          <a:xfrm>
            <a:off x="5009241" y="305272"/>
            <a:ext cx="18743688" cy="1252122"/>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lnSpcReduction="10000"/>
          </a:bodyPr>
          <a:lstStyle>
            <a:lvl1pPr marL="795527" indent="-1093850" algn="r" defTabSz="1060704">
              <a:defRPr sz="8352">
                <a:solidFill>
                  <a:srgbClr val="FFFFFF"/>
                </a:solidFill>
              </a:defRPr>
            </a:lvl1pPr>
          </a:lstStyle>
          <a:p>
            <a:r>
              <a:t>Yao’s Analysis</a:t>
            </a:r>
          </a:p>
        </p:txBody>
      </p:sp>
    </p:spTree>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65" name="Define  .…"/>
              <p:cNvSpPr txBox="1">
                <a:spLocks noGrp="1"/>
              </p:cNvSpPr>
              <p:nvPr>
                <p:ph type="body" idx="1"/>
              </p:nvPr>
            </p:nvSpPr>
            <p:spPr>
              <a:xfrm>
                <a:off x="713111" y="2303618"/>
                <a:ext cx="22548011" cy="10551544"/>
              </a:xfrm>
              <a:prstGeom prst="rect">
                <a:avLst/>
              </a:prstGeom>
            </p:spPr>
            <p:txBody>
              <a:bodyPr/>
              <a:lstStyle/>
              <a:p>
                <a:pPr lvl="1">
                  <a:lnSpc>
                    <a:spcPct val="150000"/>
                  </a:lnSpc>
                  <a:defRPr sz="6000"/>
                </a:pPr>
                <a:r>
                  <a:t>Define </a:t>
                </a:r>
                <a14:m>
                  <m:oMath xmlns:m="http://schemas.openxmlformats.org/officeDocument/2006/math">
                    <m:sSub>
                      <m:sSubPr>
                        <m:ctrlPr>
                          <a:rPr sz="7200" i="1">
                            <a:solidFill>
                              <a:srgbClr val="4F0F87"/>
                            </a:solidFill>
                            <a:latin typeface="Cambria Math" panose="02040503050406030204" pitchFamily="18" charset="0"/>
                          </a:rPr>
                        </m:ctrlPr>
                      </m:sSubPr>
                      <m:e>
                        <m:r>
                          <a:rPr sz="7200" i="1">
                            <a:solidFill>
                              <a:srgbClr val="4F0F87"/>
                            </a:solidFill>
                            <a:latin typeface="Cambria Math" panose="02040503050406030204" pitchFamily="18" charset="0"/>
                          </a:rPr>
                          <m:t>𝑣</m:t>
                        </m:r>
                      </m:e>
                      <m:sub>
                        <m:r>
                          <a:rPr sz="7200" i="1">
                            <a:solidFill>
                              <a:srgbClr val="4F0F87"/>
                            </a:solidFill>
                            <a:latin typeface="Cambria Math" panose="02040503050406030204" pitchFamily="18" charset="0"/>
                          </a:rPr>
                          <m:t>𝑛</m:t>
                        </m:r>
                      </m:sub>
                    </m:sSub>
                    <m:r>
                      <a:rPr sz="7200" i="1">
                        <a:solidFill>
                          <a:srgbClr val="4F0F87"/>
                        </a:solidFill>
                        <a:latin typeface="Cambria Math" panose="02040503050406030204" pitchFamily="18" charset="0"/>
                      </a:rPr>
                      <m:t>=(</m:t>
                    </m:r>
                    <m:r>
                      <a:rPr sz="7200" i="1">
                        <a:solidFill>
                          <a:srgbClr val="4F0F87"/>
                        </a:solidFill>
                        <a:latin typeface="Cambria Math" panose="02040503050406030204" pitchFamily="18" charset="0"/>
                      </a:rPr>
                      <m:t>𝔼</m:t>
                    </m:r>
                    <m:r>
                      <a:rPr sz="7200" i="1">
                        <a:solidFill>
                          <a:srgbClr val="4F0F87"/>
                        </a:solidFill>
                        <a:latin typeface="Cambria Math" panose="02040503050406030204" pitchFamily="18" charset="0"/>
                      </a:rPr>
                      <m:t>(</m:t>
                    </m:r>
                    <m:sSubSup>
                      <m:sSubSupPr>
                        <m:ctrlPr>
                          <a:rPr sz="7200" i="1">
                            <a:solidFill>
                              <a:srgbClr val="4F0F87"/>
                            </a:solidFill>
                            <a:latin typeface="Cambria Math" panose="02040503050406030204" pitchFamily="18" charset="0"/>
                          </a:rPr>
                        </m:ctrlPr>
                      </m:sSubSupPr>
                      <m:e>
                        <m:r>
                          <a:rPr sz="7200" i="1">
                            <a:solidFill>
                              <a:srgbClr val="4F0F87"/>
                            </a:solidFill>
                            <a:latin typeface="Cambria Math" panose="02040503050406030204" pitchFamily="18" charset="0"/>
                          </a:rPr>
                          <m:t>𝑋</m:t>
                        </m:r>
                      </m:e>
                      <m:sub>
                        <m:r>
                          <a:rPr sz="7200" i="1">
                            <a:solidFill>
                              <a:srgbClr val="4F0F87"/>
                            </a:solidFill>
                            <a:latin typeface="Cambria Math" panose="02040503050406030204" pitchFamily="18" charset="0"/>
                          </a:rPr>
                          <m:t>2</m:t>
                        </m:r>
                      </m:sub>
                      <m:sup>
                        <m:r>
                          <a:rPr sz="7200" i="1">
                            <a:solidFill>
                              <a:srgbClr val="4F0F87"/>
                            </a:solidFill>
                            <a:latin typeface="Cambria Math" panose="02040503050406030204" pitchFamily="18" charset="0"/>
                          </a:rPr>
                          <m:t>𝑛</m:t>
                        </m:r>
                      </m:sup>
                    </m:sSubSup>
                    <m:r>
                      <a:rPr sz="7200" i="1">
                        <a:solidFill>
                          <a:srgbClr val="4F0F87"/>
                        </a:solidFill>
                        <a:latin typeface="Cambria Math" panose="02040503050406030204" pitchFamily="18" charset="0"/>
                      </a:rPr>
                      <m:t>),</m:t>
                    </m:r>
                    <m:r>
                      <a:rPr sz="7200" i="1">
                        <a:solidFill>
                          <a:srgbClr val="4F0F87"/>
                        </a:solidFill>
                        <a:latin typeface="Cambria Math" panose="02040503050406030204" pitchFamily="18" charset="0"/>
                      </a:rPr>
                      <m:t>𝔼</m:t>
                    </m:r>
                    <m:r>
                      <a:rPr sz="7200" i="1">
                        <a:solidFill>
                          <a:srgbClr val="4F0F87"/>
                        </a:solidFill>
                        <a:latin typeface="Cambria Math" panose="02040503050406030204" pitchFamily="18" charset="0"/>
                      </a:rPr>
                      <m:t>(</m:t>
                    </m:r>
                    <m:sSubSup>
                      <m:sSubSupPr>
                        <m:ctrlPr>
                          <a:rPr sz="7200" i="1">
                            <a:solidFill>
                              <a:srgbClr val="4F0F87"/>
                            </a:solidFill>
                            <a:latin typeface="Cambria Math" panose="02040503050406030204" pitchFamily="18" charset="0"/>
                          </a:rPr>
                        </m:ctrlPr>
                      </m:sSubSupPr>
                      <m:e>
                        <m:r>
                          <a:rPr sz="7200" i="1">
                            <a:solidFill>
                              <a:srgbClr val="4F0F87"/>
                            </a:solidFill>
                            <a:latin typeface="Cambria Math" panose="02040503050406030204" pitchFamily="18" charset="0"/>
                          </a:rPr>
                          <m:t>𝑋</m:t>
                        </m:r>
                      </m:e>
                      <m:sub>
                        <m:r>
                          <a:rPr sz="7200" i="1">
                            <a:solidFill>
                              <a:srgbClr val="4F0F87"/>
                            </a:solidFill>
                            <a:latin typeface="Cambria Math" panose="02040503050406030204" pitchFamily="18" charset="0"/>
                          </a:rPr>
                          <m:t>3</m:t>
                        </m:r>
                      </m:sub>
                      <m:sup>
                        <m:r>
                          <a:rPr sz="7200" i="1">
                            <a:solidFill>
                              <a:srgbClr val="4F0F87"/>
                            </a:solidFill>
                            <a:latin typeface="Cambria Math" panose="02040503050406030204" pitchFamily="18" charset="0"/>
                          </a:rPr>
                          <m:t>𝑛</m:t>
                        </m:r>
                      </m:sup>
                    </m:sSubSup>
                    <m:r>
                      <a:rPr sz="7200" i="1">
                        <a:solidFill>
                          <a:srgbClr val="4F0F87"/>
                        </a:solidFill>
                        <a:latin typeface="Cambria Math" panose="02040503050406030204" pitchFamily="18" charset="0"/>
                      </a:rPr>
                      <m:t>),</m:t>
                    </m:r>
                    <m:r>
                      <a:rPr sz="7200" i="1">
                        <a:solidFill>
                          <a:srgbClr val="4F0F87"/>
                        </a:solidFill>
                        <a:latin typeface="Cambria Math" panose="02040503050406030204" pitchFamily="18" charset="0"/>
                      </a:rPr>
                      <m:t>𝔼</m:t>
                    </m:r>
                    <m:r>
                      <a:rPr sz="7200" i="1">
                        <a:solidFill>
                          <a:srgbClr val="4F0F87"/>
                        </a:solidFill>
                        <a:latin typeface="Cambria Math" panose="02040503050406030204" pitchFamily="18" charset="0"/>
                      </a:rPr>
                      <m:t>(</m:t>
                    </m:r>
                    <m:sSubSup>
                      <m:sSubSupPr>
                        <m:ctrlPr>
                          <a:rPr sz="7200" i="1">
                            <a:solidFill>
                              <a:srgbClr val="4F0F87"/>
                            </a:solidFill>
                            <a:latin typeface="Cambria Math" panose="02040503050406030204" pitchFamily="18" charset="0"/>
                          </a:rPr>
                        </m:ctrlPr>
                      </m:sSubSupPr>
                      <m:e>
                        <m:r>
                          <a:rPr sz="7200" i="1">
                            <a:solidFill>
                              <a:srgbClr val="4F0F87"/>
                            </a:solidFill>
                            <a:latin typeface="Cambria Math" panose="02040503050406030204" pitchFamily="18" charset="0"/>
                          </a:rPr>
                          <m:t>𝑋</m:t>
                        </m:r>
                      </m:e>
                      <m:sub>
                        <m:r>
                          <a:rPr sz="7200" i="1">
                            <a:solidFill>
                              <a:srgbClr val="4F0F87"/>
                            </a:solidFill>
                            <a:latin typeface="Cambria Math" panose="02040503050406030204" pitchFamily="18" charset="0"/>
                          </a:rPr>
                          <m:t>4</m:t>
                        </m:r>
                      </m:sub>
                      <m:sup>
                        <m:r>
                          <a:rPr sz="7200" i="1">
                            <a:solidFill>
                              <a:srgbClr val="4F0F87"/>
                            </a:solidFill>
                            <a:latin typeface="Cambria Math" panose="02040503050406030204" pitchFamily="18" charset="0"/>
                          </a:rPr>
                          <m:t>𝑛</m:t>
                        </m:r>
                      </m:sup>
                    </m:sSubSup>
                    <m:r>
                      <a:rPr sz="7200" i="1">
                        <a:solidFill>
                          <a:srgbClr val="4F0F87"/>
                        </a:solidFill>
                        <a:latin typeface="Cambria Math" panose="02040503050406030204" pitchFamily="18" charset="0"/>
                      </a:rPr>
                      <m:t>))</m:t>
                    </m:r>
                  </m:oMath>
                </a14:m>
                <a:r>
                  <a:t>.</a:t>
                </a:r>
              </a:p>
              <a:p>
                <a:pPr lvl="1">
                  <a:lnSpc>
                    <a:spcPct val="150000"/>
                  </a:lnSpc>
                  <a:defRPr sz="6000"/>
                </a:pPr>
                <a:r>
                  <a:t>Compute matrix </a:t>
                </a:r>
                <a14:m>
                  <m:oMath xmlns:m="http://schemas.openxmlformats.org/officeDocument/2006/math">
                    <m:r>
                      <a:rPr sz="7200" i="1">
                        <a:solidFill>
                          <a:srgbClr val="4F0F87"/>
                        </a:solidFill>
                        <a:latin typeface="Cambria Math" panose="02040503050406030204" pitchFamily="18" charset="0"/>
                      </a:rPr>
                      <m:t>𝐴</m:t>
                    </m:r>
                  </m:oMath>
                </a14:m>
                <a:r>
                  <a:t> such that </a:t>
                </a:r>
                <a14:m>
                  <m:oMath xmlns:m="http://schemas.openxmlformats.org/officeDocument/2006/math">
                    <m:sSub>
                      <m:sSubPr>
                        <m:ctrlPr>
                          <a:rPr sz="7200" i="1">
                            <a:solidFill>
                              <a:srgbClr val="4F0F87"/>
                            </a:solidFill>
                            <a:latin typeface="Cambria Math" panose="02040503050406030204" pitchFamily="18" charset="0"/>
                          </a:rPr>
                        </m:ctrlPr>
                      </m:sSubPr>
                      <m:e>
                        <m:r>
                          <a:rPr sz="7200" i="1">
                            <a:solidFill>
                              <a:srgbClr val="4F0F87"/>
                            </a:solidFill>
                            <a:latin typeface="Cambria Math" panose="02040503050406030204" pitchFamily="18" charset="0"/>
                          </a:rPr>
                          <m:t>𝑣</m:t>
                        </m:r>
                      </m:e>
                      <m:sub>
                        <m:r>
                          <a:rPr sz="7200" i="1">
                            <a:solidFill>
                              <a:srgbClr val="4F0F87"/>
                            </a:solidFill>
                            <a:latin typeface="Cambria Math" panose="02040503050406030204" pitchFamily="18" charset="0"/>
                          </a:rPr>
                          <m:t>𝑛</m:t>
                        </m:r>
                        <m:r>
                          <a:rPr sz="7200" i="1">
                            <a:solidFill>
                              <a:srgbClr val="4F0F87"/>
                            </a:solidFill>
                            <a:latin typeface="Cambria Math" panose="02040503050406030204" pitchFamily="18" charset="0"/>
                          </a:rPr>
                          <m:t>+1</m:t>
                        </m:r>
                      </m:sub>
                    </m:sSub>
                    <m:r>
                      <a:rPr sz="7200" i="1">
                        <a:solidFill>
                          <a:srgbClr val="4F0F87"/>
                        </a:solidFill>
                        <a:latin typeface="Cambria Math" panose="02040503050406030204" pitchFamily="18" charset="0"/>
                      </a:rPr>
                      <m:t>=(</m:t>
                    </m:r>
                    <m:r>
                      <a:rPr sz="7200" i="1">
                        <a:solidFill>
                          <a:srgbClr val="4F0F87"/>
                        </a:solidFill>
                        <a:latin typeface="Cambria Math" panose="02040503050406030204" pitchFamily="18" charset="0"/>
                      </a:rPr>
                      <m:t>𝐼</m:t>
                    </m:r>
                    <m:r>
                      <a:rPr sz="7200" i="1">
                        <a:solidFill>
                          <a:srgbClr val="4F0F87"/>
                        </a:solidFill>
                        <a:latin typeface="Cambria Math" panose="02040503050406030204" pitchFamily="18" charset="0"/>
                      </a:rPr>
                      <m:t>+</m:t>
                    </m:r>
                    <m:f>
                      <m:fPr>
                        <m:ctrlPr>
                          <a:rPr sz="7200" i="1">
                            <a:solidFill>
                              <a:srgbClr val="4F0F87"/>
                            </a:solidFill>
                            <a:latin typeface="Cambria Math" panose="02040503050406030204" pitchFamily="18" charset="0"/>
                          </a:rPr>
                        </m:ctrlPr>
                      </m:fPr>
                      <m:num>
                        <m:r>
                          <a:rPr sz="7200" i="1">
                            <a:solidFill>
                              <a:srgbClr val="4F0F87"/>
                            </a:solidFill>
                            <a:latin typeface="Cambria Math" panose="02040503050406030204" pitchFamily="18" charset="0"/>
                          </a:rPr>
                          <m:t>1</m:t>
                        </m:r>
                      </m:num>
                      <m:den>
                        <m:r>
                          <a:rPr sz="7200" i="1">
                            <a:solidFill>
                              <a:srgbClr val="4F0F87"/>
                            </a:solidFill>
                            <a:latin typeface="Cambria Math" panose="02040503050406030204" pitchFamily="18" charset="0"/>
                          </a:rPr>
                          <m:t>𝑛</m:t>
                        </m:r>
                      </m:den>
                    </m:f>
                    <m:r>
                      <a:rPr sz="7200" i="1">
                        <a:solidFill>
                          <a:srgbClr val="4F0F87"/>
                        </a:solidFill>
                        <a:latin typeface="Cambria Math" panose="02040503050406030204" pitchFamily="18" charset="0"/>
                      </a:rPr>
                      <m:t>⋅</m:t>
                    </m:r>
                    <m:r>
                      <a:rPr sz="7200" i="1">
                        <a:solidFill>
                          <a:srgbClr val="4F0F87"/>
                        </a:solidFill>
                        <a:latin typeface="Cambria Math" panose="02040503050406030204" pitchFamily="18" charset="0"/>
                      </a:rPr>
                      <m:t>𝐴</m:t>
                    </m:r>
                    <m:r>
                      <a:rPr sz="7200" i="1">
                        <a:solidFill>
                          <a:srgbClr val="4F0F87"/>
                        </a:solidFill>
                        <a:latin typeface="Cambria Math" panose="02040503050406030204" pitchFamily="18" charset="0"/>
                      </a:rPr>
                      <m:t>)⋅</m:t>
                    </m:r>
                    <m:sSub>
                      <m:sSubPr>
                        <m:ctrlPr>
                          <a:rPr sz="7200" i="1">
                            <a:solidFill>
                              <a:srgbClr val="4F0F87"/>
                            </a:solidFill>
                            <a:latin typeface="Cambria Math" panose="02040503050406030204" pitchFamily="18" charset="0"/>
                          </a:rPr>
                        </m:ctrlPr>
                      </m:sSubPr>
                      <m:e>
                        <m:r>
                          <a:rPr sz="7200" i="1">
                            <a:solidFill>
                              <a:srgbClr val="4F0F87"/>
                            </a:solidFill>
                            <a:latin typeface="Cambria Math" panose="02040503050406030204" pitchFamily="18" charset="0"/>
                          </a:rPr>
                          <m:t>𝑣</m:t>
                        </m:r>
                      </m:e>
                      <m:sub>
                        <m:r>
                          <a:rPr sz="7200" i="1">
                            <a:solidFill>
                              <a:srgbClr val="4F0F87"/>
                            </a:solidFill>
                            <a:latin typeface="Cambria Math" panose="02040503050406030204" pitchFamily="18" charset="0"/>
                          </a:rPr>
                          <m:t>𝑛</m:t>
                        </m:r>
                      </m:sub>
                    </m:sSub>
                  </m:oMath>
                </a14:m>
                <a:r>
                  <a:t>.</a:t>
                </a:r>
              </a:p>
              <a:p>
                <a:pPr lvl="1">
                  <a:lnSpc>
                    <a:spcPct val="150000"/>
                  </a:lnSpc>
                  <a:defRPr sz="6000"/>
                </a:pPr>
                <a:r>
                  <a:t> Yao’s main result:</a:t>
                </a:r>
              </a:p>
              <a:p>
                <a:pPr marL="1649185" lvl="2" indent="-734785">
                  <a:lnSpc>
                    <a:spcPct val="150000"/>
                  </a:lnSpc>
                  <a:buChar char="-"/>
                  <a:defRPr sz="5600">
                    <a:solidFill>
                      <a:srgbClr val="4F0F87"/>
                    </a:solidFill>
                  </a:defRPr>
                </a:pPr>
                <a14:m>
                  <m:oMath xmlns:m="http://schemas.openxmlformats.org/officeDocument/2006/math">
                    <m:f>
                      <m:fPr>
                        <m:ctrlPr>
                          <a:rPr sz="6750" i="1">
                            <a:solidFill>
                              <a:srgbClr val="4F0F87"/>
                            </a:solidFill>
                            <a:latin typeface="Cambria Math" panose="02040503050406030204" pitchFamily="18" charset="0"/>
                          </a:rPr>
                        </m:ctrlPr>
                      </m:fPr>
                      <m:num>
                        <m:sSub>
                          <m:sSubPr>
                            <m:ctrlPr>
                              <a:rPr sz="6750" i="1">
                                <a:solidFill>
                                  <a:srgbClr val="4F0F87"/>
                                </a:solidFill>
                                <a:latin typeface="Cambria Math" panose="02040503050406030204" pitchFamily="18" charset="0"/>
                              </a:rPr>
                            </m:ctrlPr>
                          </m:sSubPr>
                          <m:e>
                            <m:r>
                              <a:rPr sz="6750" i="1">
                                <a:solidFill>
                                  <a:srgbClr val="4F0F87"/>
                                </a:solidFill>
                                <a:latin typeface="Cambria Math" panose="02040503050406030204" pitchFamily="18" charset="0"/>
                              </a:rPr>
                              <m:t>𝑣</m:t>
                            </m:r>
                          </m:e>
                          <m:sub>
                            <m:r>
                              <a:rPr sz="6750" i="1">
                                <a:solidFill>
                                  <a:srgbClr val="4F0F87"/>
                                </a:solidFill>
                                <a:latin typeface="Cambria Math" panose="02040503050406030204" pitchFamily="18" charset="0"/>
                              </a:rPr>
                              <m:t>𝑛</m:t>
                            </m:r>
                          </m:sub>
                        </m:sSub>
                      </m:num>
                      <m:den>
                        <m:r>
                          <a:rPr sz="6750" i="1">
                            <a:solidFill>
                              <a:srgbClr val="4F0F87"/>
                            </a:solidFill>
                            <a:latin typeface="Cambria Math" panose="02040503050406030204" pitchFamily="18" charset="0"/>
                          </a:rPr>
                          <m:t>𝑛</m:t>
                        </m:r>
                      </m:den>
                    </m:f>
                  </m:oMath>
                </a14:m>
                <a:r>
                  <a:t>  converges to an eigenvector of </a:t>
                </a:r>
                <a14:m>
                  <m:oMath xmlns:m="http://schemas.openxmlformats.org/officeDocument/2006/math">
                    <m:r>
                      <a:rPr sz="6750" i="1">
                        <a:solidFill>
                          <a:srgbClr val="4F0F87"/>
                        </a:solidFill>
                        <a:latin typeface="Cambria Math" panose="02040503050406030204" pitchFamily="18" charset="0"/>
                      </a:rPr>
                      <m:t>𝐴</m:t>
                    </m:r>
                  </m:oMath>
                </a14:m>
                <a:r>
                  <a:t>.</a:t>
                </a:r>
              </a:p>
              <a:p>
                <a:pPr marL="1649185" lvl="2" indent="-734785">
                  <a:lnSpc>
                    <a:spcPct val="150000"/>
                  </a:lnSpc>
                  <a:buChar char="-"/>
                  <a:defRPr sz="5600">
                    <a:solidFill>
                      <a:srgbClr val="4F0F87"/>
                    </a:solidFill>
                  </a:defRPr>
                </a:pPr>
                <a:r>
                  <a:t>Can compute eigenvector precisely, and conclude average </a:t>
                </a:r>
              </a:p>
              <a:p>
                <a:pPr marL="914400" lvl="2" indent="0">
                  <a:lnSpc>
                    <a:spcPct val="150000"/>
                  </a:lnSpc>
                  <a:buSzTx/>
                  <a:buNone/>
                  <a:defRPr sz="5600">
                    <a:solidFill>
                      <a:srgbClr val="4F0F87"/>
                    </a:solidFill>
                  </a:defRPr>
                </a:pPr>
                <a:r>
                  <a:t>block size.</a:t>
                </a:r>
              </a:p>
            </p:txBody>
          </p:sp>
        </mc:Choice>
        <mc:Fallback xmlns="">
          <p:sp>
            <p:nvSpPr>
              <p:cNvPr id="565" name="Define  .…"/>
              <p:cNvSpPr txBox="1">
                <a:spLocks noGrp="1" noRot="1" noChangeAspect="1" noMove="1" noResize="1" noEditPoints="1" noAdjustHandles="1" noChangeArrowheads="1" noChangeShapeType="1" noTextEdit="1"/>
              </p:cNvSpPr>
              <p:nvPr>
                <p:ph type="body" idx="1"/>
              </p:nvPr>
            </p:nvSpPr>
            <p:spPr>
              <a:xfrm>
                <a:off x="713111" y="2303618"/>
                <a:ext cx="22548011" cy="10551544"/>
              </a:xfrm>
              <a:prstGeom prst="rect">
                <a:avLst/>
              </a:prstGeom>
              <a:blipFill>
                <a:blip r:embed="rId3"/>
                <a:stretch>
                  <a:fillRect l="-865"/>
                </a:stretch>
              </a:blipFill>
            </p:spPr>
            <p:txBody>
              <a:bodyPr/>
              <a:lstStyle/>
              <a:p>
                <a:r>
                  <a:rPr lang="zh-CN" altLang="en-US">
                    <a:noFill/>
                  </a:rPr>
                  <a:t> </a:t>
                </a:r>
              </a:p>
            </p:txBody>
          </p:sp>
        </mc:Fallback>
      </mc:AlternateContent>
      <p:sp>
        <p:nvSpPr>
          <p:cNvPr id="566" name="Text Placeholder 4"/>
          <p:cNvSpPr>
            <a:spLocks noGrp="1"/>
          </p:cNvSpPr>
          <p:nvPr>
            <p:ph type="body" idx="21"/>
          </p:nvPr>
        </p:nvSpPr>
        <p:spPr>
          <a:xfrm>
            <a:off x="5009241" y="305272"/>
            <a:ext cx="18743688" cy="1252122"/>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lnSpcReduction="10000"/>
          </a:bodyPr>
          <a:lstStyle>
            <a:lvl1pPr marL="795527" indent="-1093850" algn="r" defTabSz="1060704">
              <a:defRPr sz="8352">
                <a:solidFill>
                  <a:srgbClr val="FFFFFF"/>
                </a:solidFill>
              </a:defRPr>
            </a:lvl1pPr>
          </a:lstStyle>
          <a:p>
            <a:r>
              <a:t>Yao’s Analysis</a:t>
            </a:r>
          </a:p>
        </p:txBody>
      </p:sp>
    </p:spTree>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70" name="Factoring characteristic polynomial to characterize…"/>
              <p:cNvSpPr txBox="1">
                <a:spLocks noGrp="1"/>
              </p:cNvSpPr>
              <p:nvPr>
                <p:ph type="body" idx="1"/>
              </p:nvPr>
            </p:nvSpPr>
            <p:spPr>
              <a:xfrm>
                <a:off x="713111" y="2329018"/>
                <a:ext cx="22548011" cy="11262999"/>
              </a:xfrm>
              <a:prstGeom prst="rect">
                <a:avLst/>
              </a:prstGeom>
            </p:spPr>
            <p:txBody>
              <a:bodyPr>
                <a:normAutofit fontScale="92500"/>
              </a:bodyPr>
              <a:lstStyle/>
              <a:p>
                <a:pPr marL="1077912" indent="-1077912" defTabSz="1182624">
                  <a:lnSpc>
                    <a:spcPct val="150000"/>
                  </a:lnSpc>
                  <a:spcBef>
                    <a:spcPts val="0"/>
                  </a:spcBef>
                  <a:buClrTx/>
                  <a:buSzPct val="100000"/>
                  <a:buAutoNum type="arabicPeriod"/>
                  <a:defRPr sz="5044">
                    <a:solidFill>
                      <a:srgbClr val="4F0F87"/>
                    </a:solidFill>
                  </a:defRPr>
                </a:pPr>
                <a:r>
                  <a:rPr dirty="0"/>
                  <a:t>Factoring characteristic polynomial to characterize </a:t>
                </a:r>
                <a14:m>
                  <m:oMath xmlns:m="http://schemas.openxmlformats.org/officeDocument/2006/math">
                    <m:r>
                      <a:rPr sz="6050" i="1">
                        <a:solidFill>
                          <a:srgbClr val="4F0F87"/>
                        </a:solidFill>
                        <a:latin typeface="Cambria Math" panose="02040503050406030204" pitchFamily="18" charset="0"/>
                      </a:rPr>
                      <m:t>𝜎</m:t>
                    </m:r>
                    <m:r>
                      <a:rPr sz="6050" i="1">
                        <a:solidFill>
                          <a:srgbClr val="4F0F87"/>
                        </a:solidFill>
                        <a:latin typeface="Cambria Math" panose="02040503050406030204" pitchFamily="18" charset="0"/>
                      </a:rPr>
                      <m:t>(</m:t>
                    </m:r>
                    <m:r>
                      <a:rPr sz="6050" i="1">
                        <a:solidFill>
                          <a:srgbClr val="4F0F87"/>
                        </a:solidFill>
                        <a:latin typeface="Cambria Math" panose="02040503050406030204" pitchFamily="18" charset="0"/>
                      </a:rPr>
                      <m:t>𝐴</m:t>
                    </m:r>
                    <m:r>
                      <a:rPr sz="6050" i="1">
                        <a:solidFill>
                          <a:srgbClr val="4F0F87"/>
                        </a:solidFill>
                        <a:latin typeface="Cambria Math" panose="02040503050406030204" pitchFamily="18" charset="0"/>
                      </a:rPr>
                      <m:t>)</m:t>
                    </m:r>
                  </m:oMath>
                </a14:m>
                <a:endParaRPr dirty="0"/>
              </a:p>
              <a:p>
                <a:pPr marL="1355090" lvl="1" indent="-492760" defTabSz="1182624">
                  <a:lnSpc>
                    <a:spcPct val="150000"/>
                  </a:lnSpc>
                  <a:buClrTx/>
                  <a:defRPr sz="5044"/>
                </a:pPr>
                <a:r>
                  <a:rPr dirty="0"/>
                  <a:t>Problem: Infeasible in the general case</a:t>
                </a:r>
              </a:p>
              <a:p>
                <a:pPr marL="1355090" lvl="1" indent="-492760" defTabSz="1182624">
                  <a:lnSpc>
                    <a:spcPct val="150000"/>
                  </a:lnSpc>
                  <a:buClrTx/>
                  <a:defRPr sz="5044"/>
                </a:pPr>
                <a:r>
                  <a:rPr dirty="0"/>
                  <a:t>Solution: Structurally characterize </a:t>
                </a:r>
                <a14:m>
                  <m:oMath xmlns:m="http://schemas.openxmlformats.org/officeDocument/2006/math">
                    <m:r>
                      <a:rPr sz="6050" i="1">
                        <a:solidFill>
                          <a:srgbClr val="4F0F87"/>
                        </a:solidFill>
                        <a:latin typeface="Cambria Math" panose="02040503050406030204" pitchFamily="18" charset="0"/>
                      </a:rPr>
                      <m:t>𝐴</m:t>
                    </m:r>
                  </m:oMath>
                </a14:m>
                <a:r>
                  <a:rPr dirty="0"/>
                  <a:t>: Irreducible Metzler</a:t>
                </a:r>
              </a:p>
              <a:p>
                <a:pPr marL="1077912" indent="-1077912" defTabSz="1182624">
                  <a:lnSpc>
                    <a:spcPct val="150000"/>
                  </a:lnSpc>
                  <a:spcBef>
                    <a:spcPts val="0"/>
                  </a:spcBef>
                  <a:buClrTx/>
                  <a:buSzPct val="100000"/>
                  <a:buAutoNum type="arabicPeriod"/>
                  <a:defRPr sz="5044">
                    <a:solidFill>
                      <a:srgbClr val="4F0F87"/>
                    </a:solidFill>
                  </a:defRPr>
                </a:pPr>
                <a:r>
                  <a:rPr dirty="0"/>
                  <a:t>Proving </a:t>
                </a:r>
                <a14:m>
                  <m:oMath xmlns:m="http://schemas.openxmlformats.org/officeDocument/2006/math">
                    <m:f>
                      <m:fPr>
                        <m:ctrlPr>
                          <a:rPr sz="4650" i="1">
                            <a:solidFill>
                              <a:srgbClr val="4F0F87"/>
                            </a:solidFill>
                            <a:latin typeface="Cambria Math" panose="02040503050406030204" pitchFamily="18" charset="0"/>
                          </a:rPr>
                        </m:ctrlPr>
                      </m:fPr>
                      <m:num>
                        <m:sSub>
                          <m:sSubPr>
                            <m:ctrlPr>
                              <a:rPr sz="4650" i="1">
                                <a:solidFill>
                                  <a:srgbClr val="4F0F87"/>
                                </a:solidFill>
                                <a:latin typeface="Cambria Math" panose="02040503050406030204" pitchFamily="18" charset="0"/>
                              </a:rPr>
                            </m:ctrlPr>
                          </m:sSubPr>
                          <m:e>
                            <m:r>
                              <a:rPr sz="4650" i="1">
                                <a:solidFill>
                                  <a:srgbClr val="4F0F87"/>
                                </a:solidFill>
                                <a:latin typeface="Cambria Math" panose="02040503050406030204" pitchFamily="18" charset="0"/>
                              </a:rPr>
                              <m:t>𝑣</m:t>
                            </m:r>
                          </m:e>
                          <m:sub>
                            <m:r>
                              <a:rPr sz="4650" i="1">
                                <a:solidFill>
                                  <a:srgbClr val="4F0F87"/>
                                </a:solidFill>
                                <a:latin typeface="Cambria Math" panose="02040503050406030204" pitchFamily="18" charset="0"/>
                              </a:rPr>
                              <m:t>𝑛</m:t>
                            </m:r>
                          </m:sub>
                        </m:sSub>
                      </m:num>
                      <m:den>
                        <m:r>
                          <a:rPr sz="4650" i="1">
                            <a:solidFill>
                              <a:srgbClr val="4F0F87"/>
                            </a:solidFill>
                            <a:latin typeface="Cambria Math" panose="02040503050406030204" pitchFamily="18" charset="0"/>
                          </a:rPr>
                          <m:t>𝑛</m:t>
                        </m:r>
                      </m:den>
                    </m:f>
                  </m:oMath>
                </a14:m>
                <a:r>
                  <a:rPr sz="3880" dirty="0"/>
                  <a:t> </a:t>
                </a:r>
                <a:r>
                  <a:rPr sz="3298" dirty="0"/>
                  <a:t> </a:t>
                </a:r>
                <a:r>
                  <a:rPr dirty="0"/>
                  <a:t>converges to eigenvector by exploiting </a:t>
                </a:r>
                <a14:m>
                  <m:oMath xmlns:m="http://schemas.openxmlformats.org/officeDocument/2006/math">
                    <m:r>
                      <a:rPr sz="6050" i="1">
                        <a:solidFill>
                          <a:srgbClr val="4F0F87"/>
                        </a:solidFill>
                        <a:latin typeface="Cambria Math" panose="02040503050406030204" pitchFamily="18" charset="0"/>
                      </a:rPr>
                      <m:t>𝐴</m:t>
                    </m:r>
                  </m:oMath>
                </a14:m>
                <a:r>
                  <a:rPr dirty="0"/>
                  <a:t>’s diagonalizability</a:t>
                </a:r>
              </a:p>
              <a:p>
                <a:pPr marL="1355090" lvl="1" indent="-492760" defTabSz="1182624">
                  <a:lnSpc>
                    <a:spcPct val="150000"/>
                  </a:lnSpc>
                  <a:defRPr sz="5044"/>
                </a:pPr>
                <a:r>
                  <a:rPr dirty="0"/>
                  <a:t>Problem: </a:t>
                </a:r>
                <a14:m>
                  <m:oMath xmlns:m="http://schemas.openxmlformats.org/officeDocument/2006/math">
                    <m:r>
                      <a:rPr sz="6050" i="1">
                        <a:solidFill>
                          <a:srgbClr val="4F0F87"/>
                        </a:solidFill>
                        <a:latin typeface="Cambria Math" panose="02040503050406030204" pitchFamily="18" charset="0"/>
                      </a:rPr>
                      <m:t>𝐴</m:t>
                    </m:r>
                  </m:oMath>
                </a14:m>
                <a:r>
                  <a:rPr dirty="0"/>
                  <a:t> is not diagonalizable for </a:t>
                </a:r>
                <a14:m>
                  <m:oMath xmlns:m="http://schemas.openxmlformats.org/officeDocument/2006/math">
                    <m:r>
                      <a:rPr sz="6050" i="1">
                        <a:solidFill>
                          <a:srgbClr val="4F0F87"/>
                        </a:solidFill>
                        <a:latin typeface="Cambria Math" panose="02040503050406030204" pitchFamily="18" charset="0"/>
                      </a:rPr>
                      <m:t>𝑟</m:t>
                    </m:r>
                    <m:r>
                      <a:rPr sz="6050" i="1">
                        <a:solidFill>
                          <a:srgbClr val="4F0F87"/>
                        </a:solidFill>
                        <a:latin typeface="Cambria Math" panose="02040503050406030204" pitchFamily="18" charset="0"/>
                      </a:rPr>
                      <m:t>&gt;1</m:t>
                    </m:r>
                  </m:oMath>
                </a14:m>
                <a:endParaRPr dirty="0"/>
              </a:p>
              <a:p>
                <a:pPr marL="1355090" lvl="1" indent="-492760" defTabSz="1182624">
                  <a:lnSpc>
                    <a:spcPct val="150000"/>
                  </a:lnSpc>
                  <a:defRPr sz="5044"/>
                </a:pPr>
                <a:r>
                  <a:rPr dirty="0"/>
                  <a:t>Solution: Argue convergence using complex Jordan form</a:t>
                </a:r>
              </a:p>
              <a:p>
                <a:pPr marL="1077912" indent="-1077912" defTabSz="1182624">
                  <a:lnSpc>
                    <a:spcPct val="150000"/>
                  </a:lnSpc>
                  <a:spcBef>
                    <a:spcPts val="0"/>
                  </a:spcBef>
                  <a:buClrTx/>
                  <a:buSzPct val="100000"/>
                  <a:buAutoNum type="arabicPeriod"/>
                  <a:defRPr sz="5044">
                    <a:solidFill>
                      <a:srgbClr val="4F0F87"/>
                    </a:solidFill>
                  </a:defRPr>
                </a:pPr>
                <a:r>
                  <a:rPr dirty="0"/>
                  <a:t>Precisely computing eigenvector</a:t>
                </a:r>
              </a:p>
              <a:p>
                <a:pPr marL="1355090" lvl="1" indent="-492760" defTabSz="1182624">
                  <a:lnSpc>
                    <a:spcPct val="150000"/>
                  </a:lnSpc>
                  <a:defRPr sz="5044"/>
                </a:pPr>
                <a:r>
                  <a:rPr dirty="0"/>
                  <a:t>Problem: Infeasible in the general case</a:t>
                </a:r>
              </a:p>
              <a:p>
                <a:pPr marL="1355090" lvl="1" indent="-492760" defTabSz="1182624">
                  <a:lnSpc>
                    <a:spcPct val="150000"/>
                  </a:lnSpc>
                  <a:defRPr sz="5044"/>
                </a:pPr>
                <a:r>
                  <a:rPr dirty="0"/>
                  <a:t>Solution: Analyze properties of the eigenvector for lower bounds</a:t>
                </a:r>
              </a:p>
            </p:txBody>
          </p:sp>
        </mc:Choice>
        <mc:Fallback xmlns="">
          <p:sp>
            <p:nvSpPr>
              <p:cNvPr id="570" name="Factoring characteristic polynomial to characterize…"/>
              <p:cNvSpPr txBox="1">
                <a:spLocks noGrp="1" noRot="1" noChangeAspect="1" noMove="1" noResize="1" noEditPoints="1" noAdjustHandles="1" noChangeArrowheads="1" noChangeShapeType="1" noTextEdit="1"/>
              </p:cNvSpPr>
              <p:nvPr>
                <p:ph type="body" idx="1"/>
              </p:nvPr>
            </p:nvSpPr>
            <p:spPr>
              <a:xfrm>
                <a:off x="713111" y="2329018"/>
                <a:ext cx="22548011" cy="11262999"/>
              </a:xfrm>
              <a:prstGeom prst="rect">
                <a:avLst/>
              </a:prstGeom>
              <a:blipFill>
                <a:blip r:embed="rId2"/>
                <a:stretch>
                  <a:fillRect l="-1514"/>
                </a:stretch>
              </a:blipFill>
            </p:spPr>
            <p:txBody>
              <a:bodyPr/>
              <a:lstStyle/>
              <a:p>
                <a:r>
                  <a:rPr lang="zh-CN" altLang="en-US">
                    <a:noFill/>
                  </a:rPr>
                  <a:t> </a:t>
                </a:r>
              </a:p>
            </p:txBody>
          </p:sp>
        </mc:Fallback>
      </mc:AlternateContent>
      <p:sp>
        <p:nvSpPr>
          <p:cNvPr id="571" name="Text Placeholder 4"/>
          <p:cNvSpPr>
            <a:spLocks noGrp="1"/>
          </p:cNvSpPr>
          <p:nvPr>
            <p:ph type="body" idx="21"/>
          </p:nvPr>
        </p:nvSpPr>
        <p:spPr>
          <a:xfrm>
            <a:off x="5009241" y="305272"/>
            <a:ext cx="18743688" cy="1252122"/>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lnSpcReduction="10000"/>
          </a:bodyPr>
          <a:lstStyle>
            <a:lvl1pPr marL="795527" indent="-1093850" algn="r" defTabSz="1060704">
              <a:defRPr sz="8352">
                <a:solidFill>
                  <a:srgbClr val="FFFFFF"/>
                </a:solidFill>
              </a:defRPr>
            </a:lvl1pPr>
          </a:lstStyle>
          <a:p>
            <a:r>
              <a:t>Generalizing Yao’s approach</a:t>
            </a:r>
          </a:p>
        </p:txBody>
      </p:sp>
      <p:sp>
        <p:nvSpPr>
          <p:cNvPr id="572" name="Rectangle"/>
          <p:cNvSpPr/>
          <p:nvPr/>
        </p:nvSpPr>
        <p:spPr>
          <a:xfrm>
            <a:off x="4907762" y="7579293"/>
            <a:ext cx="17130143" cy="2443402"/>
          </a:xfrm>
          <a:prstGeom prst="rect">
            <a:avLst/>
          </a:prstGeom>
          <a:solidFill>
            <a:srgbClr val="FFFFFF"/>
          </a:solidFill>
          <a:ln w="12700">
            <a:miter lim="400000"/>
          </a:ln>
        </p:spPr>
        <p:txBody>
          <a:bodyPr lIns="0" tIns="0" rIns="0" bIns="0" anchor="ctr"/>
          <a:lstStyle/>
          <a:p>
            <a:pPr indent="0">
              <a:defRPr sz="3200" b="0">
                <a:solidFill>
                  <a:srgbClr val="FFFFFF"/>
                </a:solidFill>
                <a:latin typeface="+mn-lt"/>
                <a:ea typeface="+mn-ea"/>
                <a:cs typeface="+mn-cs"/>
                <a:sym typeface="Helvetica Neue Medium"/>
              </a:defRPr>
            </a:pPr>
            <a:endParaRPr/>
          </a:p>
        </p:txBody>
      </p:sp>
      <p:sp>
        <p:nvSpPr>
          <p:cNvPr id="573" name="Rectangle"/>
          <p:cNvSpPr/>
          <p:nvPr/>
        </p:nvSpPr>
        <p:spPr>
          <a:xfrm>
            <a:off x="5009241" y="3814995"/>
            <a:ext cx="17130143" cy="2443401"/>
          </a:xfrm>
          <a:prstGeom prst="rect">
            <a:avLst/>
          </a:prstGeom>
          <a:solidFill>
            <a:srgbClr val="FFFFFF"/>
          </a:solidFill>
          <a:ln w="12700">
            <a:miter lim="400000"/>
          </a:ln>
        </p:spPr>
        <p:txBody>
          <a:bodyPr lIns="0" tIns="0" rIns="0" bIns="0" anchor="ctr"/>
          <a:lstStyle/>
          <a:p>
            <a:pPr indent="0">
              <a:defRPr sz="3200" b="0">
                <a:solidFill>
                  <a:srgbClr val="FFFFFF"/>
                </a:solidFill>
                <a:latin typeface="+mn-lt"/>
                <a:ea typeface="+mn-ea"/>
                <a:cs typeface="+mn-cs"/>
                <a:sym typeface="Helvetica Neue Medium"/>
              </a:defRPr>
            </a:pPr>
            <a:endParaRPr/>
          </a:p>
        </p:txBody>
      </p:sp>
      <p:sp>
        <p:nvSpPr>
          <p:cNvPr id="574" name="Rectangle"/>
          <p:cNvSpPr/>
          <p:nvPr/>
        </p:nvSpPr>
        <p:spPr>
          <a:xfrm>
            <a:off x="4907762" y="12829569"/>
            <a:ext cx="17130143" cy="2443401"/>
          </a:xfrm>
          <a:prstGeom prst="rect">
            <a:avLst/>
          </a:prstGeom>
          <a:solidFill>
            <a:srgbClr val="FFFFFF"/>
          </a:solidFill>
          <a:ln w="12700">
            <a:miter lim="400000"/>
          </a:ln>
        </p:spPr>
        <p:txBody>
          <a:bodyPr lIns="0" tIns="0" rIns="0" bIns="0" anchor="ctr"/>
          <a:lstStyle/>
          <a:p>
            <a:pPr indent="0">
              <a:defRPr sz="3200" b="0">
                <a:solidFill>
                  <a:srgbClr val="FFFFFF"/>
                </a:solidFill>
                <a:latin typeface="+mn-lt"/>
                <a:ea typeface="+mn-ea"/>
                <a:cs typeface="+mn-cs"/>
                <a:sym typeface="Helvetica Neue Medium"/>
              </a:defRPr>
            </a:pPr>
            <a:endParaRPr/>
          </a:p>
        </p:txBody>
      </p:sp>
    </p:spTree>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76" name="Factoring characteristic polynomial to characterize…"/>
              <p:cNvSpPr txBox="1">
                <a:spLocks noGrp="1"/>
              </p:cNvSpPr>
              <p:nvPr>
                <p:ph type="body" idx="1"/>
              </p:nvPr>
            </p:nvSpPr>
            <p:spPr>
              <a:xfrm>
                <a:off x="713111" y="2329018"/>
                <a:ext cx="22548011" cy="11262999"/>
              </a:xfrm>
              <a:prstGeom prst="rect">
                <a:avLst/>
              </a:prstGeom>
            </p:spPr>
            <p:txBody>
              <a:bodyPr>
                <a:normAutofit fontScale="92500"/>
              </a:bodyPr>
              <a:lstStyle/>
              <a:p>
                <a:pPr marL="1077912" indent="-1077912" defTabSz="1182624">
                  <a:lnSpc>
                    <a:spcPct val="150000"/>
                  </a:lnSpc>
                  <a:spcBef>
                    <a:spcPts val="0"/>
                  </a:spcBef>
                  <a:buClrTx/>
                  <a:buSzPct val="100000"/>
                  <a:buAutoNum type="arabicPeriod"/>
                  <a:defRPr sz="5044">
                    <a:solidFill>
                      <a:srgbClr val="4F0F87"/>
                    </a:solidFill>
                  </a:defRPr>
                </a:pPr>
                <a:r>
                  <a:t>Factoring characteristic polynomial to characterize </a:t>
                </a:r>
                <a14:m>
                  <m:oMath xmlns:m="http://schemas.openxmlformats.org/officeDocument/2006/math">
                    <m:r>
                      <a:rPr sz="6050" i="1">
                        <a:solidFill>
                          <a:srgbClr val="4F0F87"/>
                        </a:solidFill>
                        <a:latin typeface="Cambria Math" panose="02040503050406030204" pitchFamily="18" charset="0"/>
                      </a:rPr>
                      <m:t>𝜎</m:t>
                    </m:r>
                    <m:r>
                      <a:rPr sz="6050" i="1">
                        <a:solidFill>
                          <a:srgbClr val="4F0F87"/>
                        </a:solidFill>
                        <a:latin typeface="Cambria Math" panose="02040503050406030204" pitchFamily="18" charset="0"/>
                      </a:rPr>
                      <m:t>(</m:t>
                    </m:r>
                    <m:r>
                      <a:rPr sz="6050" i="1">
                        <a:solidFill>
                          <a:srgbClr val="4F0F87"/>
                        </a:solidFill>
                        <a:latin typeface="Cambria Math" panose="02040503050406030204" pitchFamily="18" charset="0"/>
                      </a:rPr>
                      <m:t>𝐴</m:t>
                    </m:r>
                    <m:r>
                      <a:rPr sz="6050" i="1">
                        <a:solidFill>
                          <a:srgbClr val="4F0F87"/>
                        </a:solidFill>
                        <a:latin typeface="Cambria Math" panose="02040503050406030204" pitchFamily="18" charset="0"/>
                      </a:rPr>
                      <m:t>)</m:t>
                    </m:r>
                  </m:oMath>
                </a14:m>
                <a:endParaRPr/>
              </a:p>
              <a:p>
                <a:pPr marL="1355090" lvl="1" indent="-492760" defTabSz="1182624">
                  <a:lnSpc>
                    <a:spcPct val="150000"/>
                  </a:lnSpc>
                  <a:buClrTx/>
                  <a:defRPr sz="5044"/>
                </a:pPr>
                <a:r>
                  <a:t>Problem: Infeasible in the general case</a:t>
                </a:r>
              </a:p>
              <a:p>
                <a:pPr marL="1355090" lvl="1" indent="-492760" defTabSz="1182624">
                  <a:lnSpc>
                    <a:spcPct val="150000"/>
                  </a:lnSpc>
                  <a:buClrTx/>
                  <a:defRPr sz="5044"/>
                </a:pPr>
                <a:r>
                  <a:t>Solution: Structurally characterize </a:t>
                </a:r>
                <a14:m>
                  <m:oMath xmlns:m="http://schemas.openxmlformats.org/officeDocument/2006/math">
                    <m:r>
                      <a:rPr sz="6050" i="1">
                        <a:solidFill>
                          <a:srgbClr val="4F0F87"/>
                        </a:solidFill>
                        <a:latin typeface="Cambria Math" panose="02040503050406030204" pitchFamily="18" charset="0"/>
                      </a:rPr>
                      <m:t>𝐴</m:t>
                    </m:r>
                  </m:oMath>
                </a14:m>
                <a:r>
                  <a:t>: Irreducible Metzler</a:t>
                </a:r>
              </a:p>
              <a:p>
                <a:pPr marL="1077912" indent="-1077912" defTabSz="1182624">
                  <a:lnSpc>
                    <a:spcPct val="150000"/>
                  </a:lnSpc>
                  <a:spcBef>
                    <a:spcPts val="0"/>
                  </a:spcBef>
                  <a:buClrTx/>
                  <a:buSzPct val="100000"/>
                  <a:buAutoNum type="arabicPeriod"/>
                  <a:defRPr sz="5044">
                    <a:solidFill>
                      <a:srgbClr val="4F0F87"/>
                    </a:solidFill>
                  </a:defRPr>
                </a:pPr>
                <a:r>
                  <a:t>Proving </a:t>
                </a:r>
                <a14:m>
                  <m:oMath xmlns:m="http://schemas.openxmlformats.org/officeDocument/2006/math">
                    <m:f>
                      <m:fPr>
                        <m:ctrlPr>
                          <a:rPr sz="4650" i="1">
                            <a:solidFill>
                              <a:srgbClr val="4F0F87"/>
                            </a:solidFill>
                            <a:latin typeface="Cambria Math" panose="02040503050406030204" pitchFamily="18" charset="0"/>
                          </a:rPr>
                        </m:ctrlPr>
                      </m:fPr>
                      <m:num>
                        <m:sSub>
                          <m:sSubPr>
                            <m:ctrlPr>
                              <a:rPr sz="4650" i="1">
                                <a:solidFill>
                                  <a:srgbClr val="4F0F87"/>
                                </a:solidFill>
                                <a:latin typeface="Cambria Math" panose="02040503050406030204" pitchFamily="18" charset="0"/>
                              </a:rPr>
                            </m:ctrlPr>
                          </m:sSubPr>
                          <m:e>
                            <m:r>
                              <a:rPr sz="4650" i="1">
                                <a:solidFill>
                                  <a:srgbClr val="4F0F87"/>
                                </a:solidFill>
                                <a:latin typeface="Cambria Math" panose="02040503050406030204" pitchFamily="18" charset="0"/>
                              </a:rPr>
                              <m:t>𝑣</m:t>
                            </m:r>
                          </m:e>
                          <m:sub>
                            <m:r>
                              <a:rPr sz="4650" i="1">
                                <a:solidFill>
                                  <a:srgbClr val="4F0F87"/>
                                </a:solidFill>
                                <a:latin typeface="Cambria Math" panose="02040503050406030204" pitchFamily="18" charset="0"/>
                              </a:rPr>
                              <m:t>𝑛</m:t>
                            </m:r>
                          </m:sub>
                        </m:sSub>
                      </m:num>
                      <m:den>
                        <m:r>
                          <a:rPr sz="4650" i="1">
                            <a:solidFill>
                              <a:srgbClr val="4F0F87"/>
                            </a:solidFill>
                            <a:latin typeface="Cambria Math" panose="02040503050406030204" pitchFamily="18" charset="0"/>
                          </a:rPr>
                          <m:t>𝑛</m:t>
                        </m:r>
                      </m:den>
                    </m:f>
                  </m:oMath>
                </a14:m>
                <a:r>
                  <a:rPr sz="3880"/>
                  <a:t> </a:t>
                </a:r>
                <a:r>
                  <a:rPr sz="3298"/>
                  <a:t> </a:t>
                </a:r>
                <a:r>
                  <a:t>converges to eigenvector by exploiting </a:t>
                </a:r>
                <a14:m>
                  <m:oMath xmlns:m="http://schemas.openxmlformats.org/officeDocument/2006/math">
                    <m:r>
                      <a:rPr sz="6050" i="1">
                        <a:solidFill>
                          <a:srgbClr val="4F0F87"/>
                        </a:solidFill>
                        <a:latin typeface="Cambria Math" panose="02040503050406030204" pitchFamily="18" charset="0"/>
                      </a:rPr>
                      <m:t>𝐴</m:t>
                    </m:r>
                  </m:oMath>
                </a14:m>
                <a:r>
                  <a:t>’s diagonalizability</a:t>
                </a:r>
              </a:p>
              <a:p>
                <a:pPr marL="1355090" lvl="1" indent="-492760" defTabSz="1182624">
                  <a:lnSpc>
                    <a:spcPct val="150000"/>
                  </a:lnSpc>
                  <a:defRPr sz="5044"/>
                </a:pPr>
                <a:r>
                  <a:t>Problem: </a:t>
                </a:r>
                <a14:m>
                  <m:oMath xmlns:m="http://schemas.openxmlformats.org/officeDocument/2006/math">
                    <m:r>
                      <a:rPr sz="6050" i="1">
                        <a:solidFill>
                          <a:srgbClr val="4F0F87"/>
                        </a:solidFill>
                        <a:latin typeface="Cambria Math" panose="02040503050406030204" pitchFamily="18" charset="0"/>
                      </a:rPr>
                      <m:t>𝐴</m:t>
                    </m:r>
                  </m:oMath>
                </a14:m>
                <a:r>
                  <a:t> is not diagonalizable for </a:t>
                </a:r>
                <a14:m>
                  <m:oMath xmlns:m="http://schemas.openxmlformats.org/officeDocument/2006/math">
                    <m:r>
                      <a:rPr sz="6050" i="1">
                        <a:solidFill>
                          <a:srgbClr val="4F0F87"/>
                        </a:solidFill>
                        <a:latin typeface="Cambria Math" panose="02040503050406030204" pitchFamily="18" charset="0"/>
                      </a:rPr>
                      <m:t>𝑟</m:t>
                    </m:r>
                    <m:r>
                      <a:rPr sz="6050" i="1">
                        <a:solidFill>
                          <a:srgbClr val="4F0F87"/>
                        </a:solidFill>
                        <a:latin typeface="Cambria Math" panose="02040503050406030204" pitchFamily="18" charset="0"/>
                      </a:rPr>
                      <m:t>&gt;1</m:t>
                    </m:r>
                  </m:oMath>
                </a14:m>
                <a:endParaRPr/>
              </a:p>
              <a:p>
                <a:pPr marL="1355090" lvl="1" indent="-492760" defTabSz="1182624">
                  <a:lnSpc>
                    <a:spcPct val="150000"/>
                  </a:lnSpc>
                  <a:defRPr sz="5044"/>
                </a:pPr>
                <a:r>
                  <a:t>Solution: Argue convergence using complex Jordan form</a:t>
                </a:r>
              </a:p>
              <a:p>
                <a:pPr marL="1077912" indent="-1077912" defTabSz="1182624">
                  <a:lnSpc>
                    <a:spcPct val="150000"/>
                  </a:lnSpc>
                  <a:spcBef>
                    <a:spcPts val="0"/>
                  </a:spcBef>
                  <a:buClrTx/>
                  <a:buSzPct val="100000"/>
                  <a:buAutoNum type="arabicPeriod"/>
                  <a:defRPr sz="5044">
                    <a:solidFill>
                      <a:srgbClr val="4F0F87"/>
                    </a:solidFill>
                  </a:defRPr>
                </a:pPr>
                <a:r>
                  <a:t>Precisely computing eigenvector</a:t>
                </a:r>
              </a:p>
              <a:p>
                <a:pPr marL="1355090" lvl="1" indent="-492760" defTabSz="1182624">
                  <a:lnSpc>
                    <a:spcPct val="150000"/>
                  </a:lnSpc>
                  <a:defRPr sz="5044"/>
                </a:pPr>
                <a:r>
                  <a:t>Problem: Infeasible in the general case</a:t>
                </a:r>
              </a:p>
              <a:p>
                <a:pPr marL="1355090" lvl="1" indent="-492760" defTabSz="1182624">
                  <a:lnSpc>
                    <a:spcPct val="150000"/>
                  </a:lnSpc>
                  <a:defRPr sz="5044"/>
                </a:pPr>
                <a:r>
                  <a:t>Solution: Analyze properties of the eigenvector for lower bounds</a:t>
                </a:r>
              </a:p>
            </p:txBody>
          </p:sp>
        </mc:Choice>
        <mc:Fallback xmlns="">
          <p:sp>
            <p:nvSpPr>
              <p:cNvPr id="576" name="Factoring characteristic polynomial to characterize…"/>
              <p:cNvSpPr txBox="1">
                <a:spLocks noGrp="1" noRot="1" noChangeAspect="1" noMove="1" noResize="1" noEditPoints="1" noAdjustHandles="1" noChangeArrowheads="1" noChangeShapeType="1" noTextEdit="1"/>
              </p:cNvSpPr>
              <p:nvPr>
                <p:ph type="body" idx="1"/>
              </p:nvPr>
            </p:nvSpPr>
            <p:spPr>
              <a:xfrm>
                <a:off x="713111" y="2329018"/>
                <a:ext cx="22548011" cy="11262999"/>
              </a:xfrm>
              <a:prstGeom prst="rect">
                <a:avLst/>
              </a:prstGeom>
              <a:blipFill>
                <a:blip r:embed="rId2"/>
                <a:stretch>
                  <a:fillRect l="-1514"/>
                </a:stretch>
              </a:blipFill>
            </p:spPr>
            <p:txBody>
              <a:bodyPr/>
              <a:lstStyle/>
              <a:p>
                <a:r>
                  <a:rPr lang="zh-CN" altLang="en-US">
                    <a:noFill/>
                  </a:rPr>
                  <a:t> </a:t>
                </a:r>
              </a:p>
            </p:txBody>
          </p:sp>
        </mc:Fallback>
      </mc:AlternateContent>
      <p:sp>
        <p:nvSpPr>
          <p:cNvPr id="577" name="Text Placeholder 4"/>
          <p:cNvSpPr>
            <a:spLocks noGrp="1"/>
          </p:cNvSpPr>
          <p:nvPr>
            <p:ph type="body" idx="21"/>
          </p:nvPr>
        </p:nvSpPr>
        <p:spPr>
          <a:xfrm>
            <a:off x="5009241" y="305272"/>
            <a:ext cx="18743688" cy="1252122"/>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lnSpcReduction="10000"/>
          </a:bodyPr>
          <a:lstStyle>
            <a:lvl1pPr marL="795527" indent="-1093850" algn="r" defTabSz="1060704">
              <a:defRPr sz="8352">
                <a:solidFill>
                  <a:srgbClr val="FFFFFF"/>
                </a:solidFill>
              </a:defRPr>
            </a:lvl1pPr>
          </a:lstStyle>
          <a:p>
            <a:r>
              <a:t>Generalizing Yao’s approach</a:t>
            </a:r>
          </a:p>
        </p:txBody>
      </p:sp>
      <p:sp>
        <p:nvSpPr>
          <p:cNvPr id="578" name="Rectangle"/>
          <p:cNvSpPr/>
          <p:nvPr/>
        </p:nvSpPr>
        <p:spPr>
          <a:xfrm>
            <a:off x="4907762" y="7579293"/>
            <a:ext cx="17130143" cy="2443402"/>
          </a:xfrm>
          <a:prstGeom prst="rect">
            <a:avLst/>
          </a:prstGeom>
          <a:solidFill>
            <a:srgbClr val="FFFFFF"/>
          </a:solidFill>
          <a:ln w="12700">
            <a:miter lim="400000"/>
          </a:ln>
        </p:spPr>
        <p:txBody>
          <a:bodyPr lIns="0" tIns="0" rIns="0" bIns="0" anchor="ctr"/>
          <a:lstStyle/>
          <a:p>
            <a:pPr indent="0">
              <a:defRPr sz="3200" b="0">
                <a:solidFill>
                  <a:srgbClr val="FFFFFF"/>
                </a:solidFill>
                <a:latin typeface="+mn-lt"/>
                <a:ea typeface="+mn-ea"/>
                <a:cs typeface="+mn-cs"/>
                <a:sym typeface="Helvetica Neue Medium"/>
              </a:defRPr>
            </a:pPr>
            <a:endParaRPr/>
          </a:p>
        </p:txBody>
      </p:sp>
      <p:sp>
        <p:nvSpPr>
          <p:cNvPr id="579" name="Rectangle"/>
          <p:cNvSpPr/>
          <p:nvPr/>
        </p:nvSpPr>
        <p:spPr>
          <a:xfrm>
            <a:off x="4907762" y="11233066"/>
            <a:ext cx="17130143" cy="2443401"/>
          </a:xfrm>
          <a:prstGeom prst="rect">
            <a:avLst/>
          </a:prstGeom>
          <a:solidFill>
            <a:srgbClr val="FFFFFF"/>
          </a:solidFill>
          <a:ln w="12700">
            <a:miter lim="400000"/>
          </a:ln>
        </p:spPr>
        <p:txBody>
          <a:bodyPr lIns="0" tIns="0" rIns="0" bIns="0" anchor="ctr"/>
          <a:lstStyle/>
          <a:p>
            <a:pPr indent="0">
              <a:defRPr sz="3200" b="0">
                <a:solidFill>
                  <a:srgbClr val="FFFFFF"/>
                </a:solidFill>
                <a:latin typeface="+mn-lt"/>
                <a:ea typeface="+mn-ea"/>
                <a:cs typeface="+mn-cs"/>
                <a:sym typeface="Helvetica Neue Medium"/>
              </a:defRPr>
            </a:pPr>
            <a:endParaRPr/>
          </a:p>
        </p:txBody>
      </p:sp>
    </p:spTree>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xmlns:m="http://schemas.openxmlformats.org/officeDocument/2006/math" xmlns:a14="http://schemas.microsoft.com/office/drawing/2010/main">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81" name="Factoring characteristic polynomial to characterize…"/>
              <p:cNvSpPr txBox="1">
                <a:spLocks noGrp="1"/>
              </p:cNvSpPr>
              <p:nvPr>
                <p:ph type="body" idx="1"/>
              </p:nvPr>
            </p:nvSpPr>
            <p:spPr>
              <a:xfrm>
                <a:off x="713111" y="2329018"/>
                <a:ext cx="22548011" cy="11262999"/>
              </a:xfrm>
              <a:prstGeom prst="rect">
                <a:avLst/>
              </a:prstGeom>
            </p:spPr>
            <p:txBody>
              <a:bodyPr>
                <a:normAutofit fontScale="92500"/>
              </a:bodyPr>
              <a:lstStyle/>
              <a:p>
                <a:pPr marL="1077912" indent="-1077912" defTabSz="1182624">
                  <a:lnSpc>
                    <a:spcPct val="150000"/>
                  </a:lnSpc>
                  <a:spcBef>
                    <a:spcPts val="0"/>
                  </a:spcBef>
                  <a:buClrTx/>
                  <a:buSzPct val="100000"/>
                  <a:buAutoNum type="arabicPeriod"/>
                  <a:defRPr sz="5044">
                    <a:solidFill>
                      <a:srgbClr val="4F0F87"/>
                    </a:solidFill>
                  </a:defRPr>
                </a:pPr>
                <a:r>
                  <a:t>Factoring characteristic polynomial to characterize </a:t>
                </a:r>
                <a14:m>
                  <m:oMath xmlns:m="http://schemas.openxmlformats.org/officeDocument/2006/math">
                    <m:r>
                      <a:rPr sz="6050" i="1">
                        <a:solidFill>
                          <a:srgbClr val="4F0F87"/>
                        </a:solidFill>
                        <a:latin typeface="Cambria Math" panose="02040503050406030204" pitchFamily="18" charset="0"/>
                      </a:rPr>
                      <m:t>𝜎</m:t>
                    </m:r>
                    <m:r>
                      <a:rPr sz="6050" i="1">
                        <a:solidFill>
                          <a:srgbClr val="4F0F87"/>
                        </a:solidFill>
                        <a:latin typeface="Cambria Math" panose="02040503050406030204" pitchFamily="18" charset="0"/>
                      </a:rPr>
                      <m:t>(</m:t>
                    </m:r>
                    <m:r>
                      <a:rPr sz="6050" i="1">
                        <a:solidFill>
                          <a:srgbClr val="4F0F87"/>
                        </a:solidFill>
                        <a:latin typeface="Cambria Math" panose="02040503050406030204" pitchFamily="18" charset="0"/>
                      </a:rPr>
                      <m:t>𝐴</m:t>
                    </m:r>
                    <m:r>
                      <a:rPr sz="6050" i="1">
                        <a:solidFill>
                          <a:srgbClr val="4F0F87"/>
                        </a:solidFill>
                        <a:latin typeface="Cambria Math" panose="02040503050406030204" pitchFamily="18" charset="0"/>
                      </a:rPr>
                      <m:t>)</m:t>
                    </m:r>
                  </m:oMath>
                </a14:m>
                <a:endParaRPr/>
              </a:p>
              <a:p>
                <a:pPr marL="1355090" lvl="1" indent="-492760" defTabSz="1182624">
                  <a:lnSpc>
                    <a:spcPct val="150000"/>
                  </a:lnSpc>
                  <a:buClrTx/>
                  <a:defRPr sz="5044"/>
                </a:pPr>
                <a:r>
                  <a:t>Problem: Infeasible in the general case</a:t>
                </a:r>
              </a:p>
              <a:p>
                <a:pPr marL="1355090" lvl="1" indent="-492760" defTabSz="1182624">
                  <a:lnSpc>
                    <a:spcPct val="150000"/>
                  </a:lnSpc>
                  <a:buClrTx/>
                  <a:defRPr sz="5044"/>
                </a:pPr>
                <a:r>
                  <a:t>Solution: Structurally characterize </a:t>
                </a:r>
                <a14:m>
                  <m:oMath xmlns:m="http://schemas.openxmlformats.org/officeDocument/2006/math">
                    <m:r>
                      <a:rPr sz="6050" i="1">
                        <a:solidFill>
                          <a:srgbClr val="4F0F87"/>
                        </a:solidFill>
                        <a:latin typeface="Cambria Math" panose="02040503050406030204" pitchFamily="18" charset="0"/>
                      </a:rPr>
                      <m:t>𝐴</m:t>
                    </m:r>
                  </m:oMath>
                </a14:m>
                <a:r>
                  <a:t>: Irreducible Metzler</a:t>
                </a:r>
              </a:p>
              <a:p>
                <a:pPr marL="1077912" indent="-1077912" defTabSz="1182624">
                  <a:lnSpc>
                    <a:spcPct val="150000"/>
                  </a:lnSpc>
                  <a:spcBef>
                    <a:spcPts val="0"/>
                  </a:spcBef>
                  <a:buClrTx/>
                  <a:buSzPct val="100000"/>
                  <a:buAutoNum type="arabicPeriod"/>
                  <a:defRPr sz="5044">
                    <a:solidFill>
                      <a:srgbClr val="4F0F87"/>
                    </a:solidFill>
                  </a:defRPr>
                </a:pPr>
                <a:r>
                  <a:t>Proving </a:t>
                </a:r>
                <a14:m>
                  <m:oMath xmlns:m="http://schemas.openxmlformats.org/officeDocument/2006/math">
                    <m:f>
                      <m:fPr>
                        <m:ctrlPr>
                          <a:rPr sz="4650" i="1">
                            <a:solidFill>
                              <a:srgbClr val="4F0F87"/>
                            </a:solidFill>
                            <a:latin typeface="Cambria Math" panose="02040503050406030204" pitchFamily="18" charset="0"/>
                          </a:rPr>
                        </m:ctrlPr>
                      </m:fPr>
                      <m:num>
                        <m:sSub>
                          <m:sSubPr>
                            <m:ctrlPr>
                              <a:rPr sz="4650" i="1">
                                <a:solidFill>
                                  <a:srgbClr val="4F0F87"/>
                                </a:solidFill>
                                <a:latin typeface="Cambria Math" panose="02040503050406030204" pitchFamily="18" charset="0"/>
                              </a:rPr>
                            </m:ctrlPr>
                          </m:sSubPr>
                          <m:e>
                            <m:r>
                              <a:rPr sz="4650" i="1">
                                <a:solidFill>
                                  <a:srgbClr val="4F0F87"/>
                                </a:solidFill>
                                <a:latin typeface="Cambria Math" panose="02040503050406030204" pitchFamily="18" charset="0"/>
                              </a:rPr>
                              <m:t>𝑣</m:t>
                            </m:r>
                          </m:e>
                          <m:sub>
                            <m:r>
                              <a:rPr sz="4650" i="1">
                                <a:solidFill>
                                  <a:srgbClr val="4F0F87"/>
                                </a:solidFill>
                                <a:latin typeface="Cambria Math" panose="02040503050406030204" pitchFamily="18" charset="0"/>
                              </a:rPr>
                              <m:t>𝑛</m:t>
                            </m:r>
                          </m:sub>
                        </m:sSub>
                      </m:num>
                      <m:den>
                        <m:r>
                          <a:rPr sz="4650" i="1">
                            <a:solidFill>
                              <a:srgbClr val="4F0F87"/>
                            </a:solidFill>
                            <a:latin typeface="Cambria Math" panose="02040503050406030204" pitchFamily="18" charset="0"/>
                          </a:rPr>
                          <m:t>𝑛</m:t>
                        </m:r>
                      </m:den>
                    </m:f>
                  </m:oMath>
                </a14:m>
                <a:r>
                  <a:rPr sz="3880"/>
                  <a:t> </a:t>
                </a:r>
                <a:r>
                  <a:rPr sz="3298"/>
                  <a:t> </a:t>
                </a:r>
                <a:r>
                  <a:t>converges to eigenvector by exploiting </a:t>
                </a:r>
                <a14:m>
                  <m:oMath xmlns:m="http://schemas.openxmlformats.org/officeDocument/2006/math">
                    <m:r>
                      <a:rPr sz="6050" i="1">
                        <a:solidFill>
                          <a:srgbClr val="4F0F87"/>
                        </a:solidFill>
                        <a:latin typeface="Cambria Math" panose="02040503050406030204" pitchFamily="18" charset="0"/>
                      </a:rPr>
                      <m:t>𝐴</m:t>
                    </m:r>
                  </m:oMath>
                </a14:m>
                <a:r>
                  <a:t>’s diagonalizability</a:t>
                </a:r>
              </a:p>
              <a:p>
                <a:pPr marL="1355090" lvl="1" indent="-492760" defTabSz="1182624">
                  <a:lnSpc>
                    <a:spcPct val="150000"/>
                  </a:lnSpc>
                  <a:defRPr sz="5044"/>
                </a:pPr>
                <a:r>
                  <a:t>Problem: </a:t>
                </a:r>
                <a14:m>
                  <m:oMath xmlns:m="http://schemas.openxmlformats.org/officeDocument/2006/math">
                    <m:r>
                      <a:rPr sz="6050" i="1">
                        <a:solidFill>
                          <a:srgbClr val="4F0F87"/>
                        </a:solidFill>
                        <a:latin typeface="Cambria Math" panose="02040503050406030204" pitchFamily="18" charset="0"/>
                      </a:rPr>
                      <m:t>𝐴</m:t>
                    </m:r>
                  </m:oMath>
                </a14:m>
                <a:r>
                  <a:t> is not diagonalizable for </a:t>
                </a:r>
                <a14:m>
                  <m:oMath xmlns:m="http://schemas.openxmlformats.org/officeDocument/2006/math">
                    <m:r>
                      <a:rPr sz="6050" i="1">
                        <a:solidFill>
                          <a:srgbClr val="4F0F87"/>
                        </a:solidFill>
                        <a:latin typeface="Cambria Math" panose="02040503050406030204" pitchFamily="18" charset="0"/>
                      </a:rPr>
                      <m:t>𝑟</m:t>
                    </m:r>
                    <m:r>
                      <a:rPr sz="6050" i="1">
                        <a:solidFill>
                          <a:srgbClr val="4F0F87"/>
                        </a:solidFill>
                        <a:latin typeface="Cambria Math" panose="02040503050406030204" pitchFamily="18" charset="0"/>
                      </a:rPr>
                      <m:t>&gt;1</m:t>
                    </m:r>
                  </m:oMath>
                </a14:m>
                <a:endParaRPr/>
              </a:p>
              <a:p>
                <a:pPr marL="1355090" lvl="1" indent="-492760" defTabSz="1182624">
                  <a:lnSpc>
                    <a:spcPct val="150000"/>
                  </a:lnSpc>
                  <a:defRPr sz="5044"/>
                </a:pPr>
                <a:r>
                  <a:t>Solution: Argue convergence using complex Jordan form</a:t>
                </a:r>
              </a:p>
              <a:p>
                <a:pPr marL="1077912" indent="-1077912" defTabSz="1182624">
                  <a:lnSpc>
                    <a:spcPct val="150000"/>
                  </a:lnSpc>
                  <a:spcBef>
                    <a:spcPts val="0"/>
                  </a:spcBef>
                  <a:buClrTx/>
                  <a:buSzPct val="100000"/>
                  <a:buAutoNum type="arabicPeriod"/>
                  <a:defRPr sz="5044">
                    <a:solidFill>
                      <a:srgbClr val="4F0F87"/>
                    </a:solidFill>
                  </a:defRPr>
                </a:pPr>
                <a:r>
                  <a:t>Precisely computing eigenvector</a:t>
                </a:r>
              </a:p>
              <a:p>
                <a:pPr marL="1355090" lvl="1" indent="-492760" defTabSz="1182624">
                  <a:lnSpc>
                    <a:spcPct val="150000"/>
                  </a:lnSpc>
                  <a:defRPr sz="5044"/>
                </a:pPr>
                <a:r>
                  <a:t>Problem: Infeasible in the general case</a:t>
                </a:r>
              </a:p>
              <a:p>
                <a:pPr marL="1355090" lvl="1" indent="-492760" defTabSz="1182624">
                  <a:lnSpc>
                    <a:spcPct val="150000"/>
                  </a:lnSpc>
                  <a:defRPr sz="5044"/>
                </a:pPr>
                <a:r>
                  <a:t>Solution: Analyze properties of the eigenvector for lower bounds</a:t>
                </a:r>
              </a:p>
            </p:txBody>
          </p:sp>
        </mc:Choice>
        <mc:Fallback xmlns="">
          <p:sp>
            <p:nvSpPr>
              <p:cNvPr id="581" name="Factoring characteristic polynomial to characterize…"/>
              <p:cNvSpPr txBox="1">
                <a:spLocks noGrp="1" noRot="1" noChangeAspect="1" noMove="1" noResize="1" noEditPoints="1" noAdjustHandles="1" noChangeArrowheads="1" noChangeShapeType="1" noTextEdit="1"/>
              </p:cNvSpPr>
              <p:nvPr>
                <p:ph type="body" idx="1"/>
              </p:nvPr>
            </p:nvSpPr>
            <p:spPr>
              <a:xfrm>
                <a:off x="713111" y="2329018"/>
                <a:ext cx="22548011" cy="11262999"/>
              </a:xfrm>
              <a:prstGeom prst="rect">
                <a:avLst/>
              </a:prstGeom>
              <a:blipFill>
                <a:blip r:embed="rId2"/>
                <a:stretch>
                  <a:fillRect l="-1514"/>
                </a:stretch>
              </a:blipFill>
            </p:spPr>
            <p:txBody>
              <a:bodyPr/>
              <a:lstStyle/>
              <a:p>
                <a:r>
                  <a:rPr lang="zh-CN" altLang="en-US">
                    <a:noFill/>
                  </a:rPr>
                  <a:t> </a:t>
                </a:r>
              </a:p>
            </p:txBody>
          </p:sp>
        </mc:Fallback>
      </mc:AlternateContent>
      <p:sp>
        <p:nvSpPr>
          <p:cNvPr id="582" name="Text Placeholder 4"/>
          <p:cNvSpPr>
            <a:spLocks noGrp="1"/>
          </p:cNvSpPr>
          <p:nvPr>
            <p:ph type="body" idx="21"/>
          </p:nvPr>
        </p:nvSpPr>
        <p:spPr>
          <a:xfrm>
            <a:off x="5009241" y="305272"/>
            <a:ext cx="18743688" cy="1252122"/>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lnSpcReduction="10000"/>
          </a:bodyPr>
          <a:lstStyle>
            <a:lvl1pPr marL="795527" indent="-1093850" algn="r" defTabSz="1060704">
              <a:defRPr sz="8352">
                <a:solidFill>
                  <a:srgbClr val="FFFFFF"/>
                </a:solidFill>
              </a:defRPr>
            </a:lvl1pPr>
          </a:lstStyle>
          <a:p>
            <a:r>
              <a:t>Generalizing Yao’s approach</a:t>
            </a:r>
          </a:p>
        </p:txBody>
      </p:sp>
      <p:sp>
        <p:nvSpPr>
          <p:cNvPr id="583" name="Rectangle"/>
          <p:cNvSpPr/>
          <p:nvPr/>
        </p:nvSpPr>
        <p:spPr>
          <a:xfrm>
            <a:off x="4907762" y="11233066"/>
            <a:ext cx="17130143" cy="2443401"/>
          </a:xfrm>
          <a:prstGeom prst="rect">
            <a:avLst/>
          </a:prstGeom>
          <a:solidFill>
            <a:srgbClr val="FFFFFF"/>
          </a:solidFill>
          <a:ln w="12700">
            <a:miter lim="400000"/>
          </a:ln>
        </p:spPr>
        <p:txBody>
          <a:bodyPr lIns="0" tIns="0" rIns="0" bIns="0" anchor="ctr"/>
          <a:lstStyle/>
          <a:p>
            <a:pPr indent="0">
              <a:defRPr sz="3200" b="0">
                <a:solidFill>
                  <a:srgbClr val="FFFFFF"/>
                </a:solidFill>
                <a:latin typeface="+mn-lt"/>
                <a:ea typeface="+mn-ea"/>
                <a:cs typeface="+mn-cs"/>
                <a:sym typeface="Helvetica Neue Medium"/>
              </a:defRPr>
            </a:pPr>
            <a:endParaRPr/>
          </a:p>
        </p:txBody>
      </p:sp>
    </p:spTree>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xmlns:m="http://schemas.openxmlformats.org/officeDocument/2006/math" xmlns:a14="http://schemas.microsoft.com/office/drawing/2010/main">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85" name="Factoring characteristic polynomial to characterize…"/>
              <p:cNvSpPr txBox="1">
                <a:spLocks noGrp="1"/>
              </p:cNvSpPr>
              <p:nvPr>
                <p:ph type="body" idx="1"/>
              </p:nvPr>
            </p:nvSpPr>
            <p:spPr>
              <a:xfrm>
                <a:off x="713111" y="2329018"/>
                <a:ext cx="22548011" cy="11262999"/>
              </a:xfrm>
              <a:prstGeom prst="rect">
                <a:avLst/>
              </a:prstGeom>
            </p:spPr>
            <p:txBody>
              <a:bodyPr>
                <a:normAutofit fontScale="92500"/>
              </a:bodyPr>
              <a:lstStyle/>
              <a:p>
                <a:pPr marL="1077912" indent="-1077912" defTabSz="1182624">
                  <a:lnSpc>
                    <a:spcPct val="150000"/>
                  </a:lnSpc>
                  <a:spcBef>
                    <a:spcPts val="0"/>
                  </a:spcBef>
                  <a:buClrTx/>
                  <a:buSzPct val="100000"/>
                  <a:buAutoNum type="arabicPeriod"/>
                  <a:defRPr sz="5044">
                    <a:solidFill>
                      <a:srgbClr val="4F0F87"/>
                    </a:solidFill>
                  </a:defRPr>
                </a:pPr>
                <a:r>
                  <a:rPr dirty="0"/>
                  <a:t>Factoring characteristic polynomial to characterize </a:t>
                </a:r>
                <a14:m>
                  <m:oMath xmlns:m="http://schemas.openxmlformats.org/officeDocument/2006/math">
                    <m:r>
                      <a:rPr sz="6050" i="1">
                        <a:solidFill>
                          <a:srgbClr val="4F0F87"/>
                        </a:solidFill>
                        <a:latin typeface="Cambria Math" panose="02040503050406030204" pitchFamily="18" charset="0"/>
                      </a:rPr>
                      <m:t>𝜎</m:t>
                    </m:r>
                    <m:r>
                      <a:rPr sz="6050" i="1">
                        <a:solidFill>
                          <a:srgbClr val="4F0F87"/>
                        </a:solidFill>
                        <a:latin typeface="Cambria Math" panose="02040503050406030204" pitchFamily="18" charset="0"/>
                      </a:rPr>
                      <m:t>(</m:t>
                    </m:r>
                    <m:r>
                      <a:rPr sz="6050" i="1">
                        <a:solidFill>
                          <a:srgbClr val="4F0F87"/>
                        </a:solidFill>
                        <a:latin typeface="Cambria Math" panose="02040503050406030204" pitchFamily="18" charset="0"/>
                      </a:rPr>
                      <m:t>𝐴</m:t>
                    </m:r>
                    <m:r>
                      <a:rPr sz="6050" i="1">
                        <a:solidFill>
                          <a:srgbClr val="4F0F87"/>
                        </a:solidFill>
                        <a:latin typeface="Cambria Math" panose="02040503050406030204" pitchFamily="18" charset="0"/>
                      </a:rPr>
                      <m:t>)</m:t>
                    </m:r>
                  </m:oMath>
                </a14:m>
                <a:endParaRPr dirty="0"/>
              </a:p>
              <a:p>
                <a:pPr marL="1355090" lvl="1" indent="-492760" defTabSz="1182624">
                  <a:lnSpc>
                    <a:spcPct val="150000"/>
                  </a:lnSpc>
                  <a:buClrTx/>
                  <a:defRPr sz="5044"/>
                </a:pPr>
                <a:r>
                  <a:rPr dirty="0"/>
                  <a:t>Problem:</a:t>
                </a:r>
                <a:r>
                  <a:rPr lang="en-US" dirty="0"/>
                  <a:t> Infeasible in the general case</a:t>
                </a:r>
                <a:endParaRPr dirty="0"/>
              </a:p>
              <a:p>
                <a:pPr marL="1355090" lvl="1" indent="-492760" defTabSz="1182624">
                  <a:lnSpc>
                    <a:spcPct val="150000"/>
                  </a:lnSpc>
                  <a:buClrTx/>
                  <a:defRPr sz="5044"/>
                </a:pPr>
                <a:r>
                  <a:rPr dirty="0"/>
                  <a:t>Solution: Structurally characterize </a:t>
                </a:r>
                <a14:m>
                  <m:oMath xmlns:m="http://schemas.openxmlformats.org/officeDocument/2006/math">
                    <m:r>
                      <a:rPr sz="6050" i="1">
                        <a:solidFill>
                          <a:srgbClr val="4F0F87"/>
                        </a:solidFill>
                        <a:latin typeface="Cambria Math" panose="02040503050406030204" pitchFamily="18" charset="0"/>
                      </a:rPr>
                      <m:t>𝐴</m:t>
                    </m:r>
                  </m:oMath>
                </a14:m>
                <a:r>
                  <a:rPr dirty="0"/>
                  <a:t>: Irreducible Metzler</a:t>
                </a:r>
              </a:p>
              <a:p>
                <a:pPr marL="1077912" indent="-1077912" defTabSz="1182624">
                  <a:lnSpc>
                    <a:spcPct val="150000"/>
                  </a:lnSpc>
                  <a:spcBef>
                    <a:spcPts val="0"/>
                  </a:spcBef>
                  <a:buClrTx/>
                  <a:buSzPct val="100000"/>
                  <a:buAutoNum type="arabicPeriod"/>
                  <a:defRPr sz="5044">
                    <a:solidFill>
                      <a:srgbClr val="4F0F87"/>
                    </a:solidFill>
                  </a:defRPr>
                </a:pPr>
                <a:r>
                  <a:rPr dirty="0"/>
                  <a:t>Proving </a:t>
                </a:r>
                <a14:m>
                  <m:oMath xmlns:m="http://schemas.openxmlformats.org/officeDocument/2006/math">
                    <m:f>
                      <m:fPr>
                        <m:ctrlPr>
                          <a:rPr sz="4650" i="1">
                            <a:solidFill>
                              <a:srgbClr val="4F0F87"/>
                            </a:solidFill>
                            <a:latin typeface="Cambria Math" panose="02040503050406030204" pitchFamily="18" charset="0"/>
                          </a:rPr>
                        </m:ctrlPr>
                      </m:fPr>
                      <m:num>
                        <m:sSub>
                          <m:sSubPr>
                            <m:ctrlPr>
                              <a:rPr sz="4650" i="1">
                                <a:solidFill>
                                  <a:srgbClr val="4F0F87"/>
                                </a:solidFill>
                                <a:latin typeface="Cambria Math" panose="02040503050406030204" pitchFamily="18" charset="0"/>
                              </a:rPr>
                            </m:ctrlPr>
                          </m:sSubPr>
                          <m:e>
                            <m:r>
                              <a:rPr sz="4650" i="1">
                                <a:solidFill>
                                  <a:srgbClr val="4F0F87"/>
                                </a:solidFill>
                                <a:latin typeface="Cambria Math" panose="02040503050406030204" pitchFamily="18" charset="0"/>
                              </a:rPr>
                              <m:t>𝑣</m:t>
                            </m:r>
                          </m:e>
                          <m:sub>
                            <m:r>
                              <a:rPr sz="4650" i="1">
                                <a:solidFill>
                                  <a:srgbClr val="4F0F87"/>
                                </a:solidFill>
                                <a:latin typeface="Cambria Math" panose="02040503050406030204" pitchFamily="18" charset="0"/>
                              </a:rPr>
                              <m:t>𝑛</m:t>
                            </m:r>
                          </m:sub>
                        </m:sSub>
                      </m:num>
                      <m:den>
                        <m:r>
                          <a:rPr sz="4650" i="1">
                            <a:solidFill>
                              <a:srgbClr val="4F0F87"/>
                            </a:solidFill>
                            <a:latin typeface="Cambria Math" panose="02040503050406030204" pitchFamily="18" charset="0"/>
                          </a:rPr>
                          <m:t>𝑛</m:t>
                        </m:r>
                      </m:den>
                    </m:f>
                  </m:oMath>
                </a14:m>
                <a:r>
                  <a:rPr sz="3880" dirty="0"/>
                  <a:t> </a:t>
                </a:r>
                <a:r>
                  <a:rPr sz="3298" dirty="0"/>
                  <a:t> </a:t>
                </a:r>
                <a:r>
                  <a:rPr dirty="0"/>
                  <a:t>converges to eigenvector by exploiting </a:t>
                </a:r>
                <a14:m>
                  <m:oMath xmlns:m="http://schemas.openxmlformats.org/officeDocument/2006/math">
                    <m:r>
                      <a:rPr sz="6050" i="1">
                        <a:solidFill>
                          <a:srgbClr val="4F0F87"/>
                        </a:solidFill>
                        <a:latin typeface="Cambria Math" panose="02040503050406030204" pitchFamily="18" charset="0"/>
                      </a:rPr>
                      <m:t>𝐴</m:t>
                    </m:r>
                  </m:oMath>
                </a14:m>
                <a:r>
                  <a:rPr dirty="0"/>
                  <a:t>’s diagonalizability</a:t>
                </a:r>
              </a:p>
              <a:p>
                <a:pPr marL="1355090" lvl="1" indent="-492760" defTabSz="1182624">
                  <a:lnSpc>
                    <a:spcPct val="150000"/>
                  </a:lnSpc>
                  <a:defRPr sz="5044"/>
                </a:pPr>
                <a:r>
                  <a:t>Problem:</a:t>
                </a:r>
                <a:endParaRPr dirty="0"/>
              </a:p>
              <a:p>
                <a:pPr marL="1355090" lvl="1" indent="-492760" defTabSz="1182624">
                  <a:lnSpc>
                    <a:spcPct val="150000"/>
                  </a:lnSpc>
                  <a:defRPr sz="5044"/>
                </a:pPr>
                <a:r>
                  <a:rPr dirty="0"/>
                  <a:t>Solution: </a:t>
                </a:r>
                <a:endParaRPr lang="en-US" dirty="0"/>
              </a:p>
              <a:p>
                <a:pPr marL="1077912" indent="-1077912" defTabSz="1182624">
                  <a:lnSpc>
                    <a:spcPct val="150000"/>
                  </a:lnSpc>
                  <a:spcBef>
                    <a:spcPts val="0"/>
                  </a:spcBef>
                  <a:buClrTx/>
                  <a:buSzPct val="100000"/>
                  <a:buAutoNum type="arabicPeriod"/>
                  <a:defRPr sz="5044">
                    <a:solidFill>
                      <a:srgbClr val="4F0F87"/>
                    </a:solidFill>
                  </a:defRPr>
                </a:pPr>
                <a:r>
                  <a:rPr lang="en-US" dirty="0"/>
                  <a:t>Precisely computing eigenvector</a:t>
                </a:r>
              </a:p>
              <a:p>
                <a:pPr marL="1355090" lvl="1" indent="-492760" defTabSz="1182624">
                  <a:lnSpc>
                    <a:spcPct val="150000"/>
                  </a:lnSpc>
                  <a:defRPr sz="5044"/>
                </a:pPr>
                <a:r>
                  <a:rPr dirty="0"/>
                  <a:t>Problem:</a:t>
                </a:r>
              </a:p>
              <a:p>
                <a:pPr marL="1355090" lvl="1" indent="-492760" defTabSz="1182624">
                  <a:lnSpc>
                    <a:spcPct val="150000"/>
                  </a:lnSpc>
                  <a:defRPr sz="5044"/>
                </a:pPr>
                <a:r>
                  <a:rPr dirty="0"/>
                  <a:t>Solution:</a:t>
                </a:r>
              </a:p>
            </p:txBody>
          </p:sp>
        </mc:Choice>
        <mc:Fallback xmlns="">
          <p:sp>
            <p:nvSpPr>
              <p:cNvPr id="585" name="Factoring characteristic polynomial to characterize…"/>
              <p:cNvSpPr txBox="1">
                <a:spLocks noGrp="1" noRot="1" noChangeAspect="1" noMove="1" noResize="1" noEditPoints="1" noAdjustHandles="1" noChangeArrowheads="1" noChangeShapeType="1" noTextEdit="1"/>
              </p:cNvSpPr>
              <p:nvPr>
                <p:ph type="body" idx="1"/>
              </p:nvPr>
            </p:nvSpPr>
            <p:spPr>
              <a:xfrm>
                <a:off x="713111" y="2329018"/>
                <a:ext cx="22548011" cy="11262999"/>
              </a:xfrm>
              <a:prstGeom prst="rect">
                <a:avLst/>
              </a:prstGeom>
              <a:blipFill>
                <a:blip r:embed="rId2"/>
                <a:stretch>
                  <a:fillRect l="-1514"/>
                </a:stretch>
              </a:blipFill>
            </p:spPr>
            <p:txBody>
              <a:bodyPr/>
              <a:lstStyle/>
              <a:p>
                <a:r>
                  <a:rPr lang="zh-CN" altLang="en-US">
                    <a:noFill/>
                  </a:rPr>
                  <a:t> </a:t>
                </a:r>
              </a:p>
            </p:txBody>
          </p:sp>
        </mc:Fallback>
      </mc:AlternateContent>
      <p:sp>
        <p:nvSpPr>
          <p:cNvPr id="586" name="Text Placeholder 4"/>
          <p:cNvSpPr>
            <a:spLocks noGrp="1"/>
          </p:cNvSpPr>
          <p:nvPr>
            <p:ph type="body" idx="21"/>
          </p:nvPr>
        </p:nvSpPr>
        <p:spPr>
          <a:xfrm>
            <a:off x="5009241" y="305272"/>
            <a:ext cx="18743688" cy="1252122"/>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lnSpcReduction="10000"/>
          </a:bodyPr>
          <a:lstStyle>
            <a:lvl1pPr marL="795527" indent="-1093850" algn="r" defTabSz="1060704">
              <a:defRPr sz="8352">
                <a:solidFill>
                  <a:srgbClr val="FFFFFF"/>
                </a:solidFill>
              </a:defRPr>
            </a:lvl1pPr>
          </a:lstStyle>
          <a:p>
            <a:r>
              <a:t>Generalizing Yao’s approach</a:t>
            </a:r>
          </a:p>
        </p:txBody>
      </p:sp>
    </p:spTree>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xmlns:m="http://schemas.openxmlformats.org/officeDocument/2006/math" xmlns:a14="http://schemas.microsoft.com/office/drawing/2010/main">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16" name="Causes performance degradations:…"/>
              <p:cNvSpPr txBox="1">
                <a:spLocks noGrp="1"/>
              </p:cNvSpPr>
              <p:nvPr>
                <p:ph type="body" idx="1"/>
              </p:nvPr>
            </p:nvSpPr>
            <p:spPr>
              <a:xfrm>
                <a:off x="586111" y="2303618"/>
                <a:ext cx="22548011" cy="6417663"/>
              </a:xfrm>
              <a:prstGeom prst="rect">
                <a:avLst/>
              </a:prstGeom>
            </p:spPr>
            <p:txBody>
              <a:bodyPr/>
              <a:lstStyle/>
              <a:p>
                <a:pPr lvl="1">
                  <a:lnSpc>
                    <a:spcPct val="150000"/>
                  </a:lnSpc>
                  <a:defRPr sz="6000"/>
                </a:pPr>
                <a:r>
                  <a:t>Causes performance degradations:</a:t>
                </a:r>
              </a:p>
              <a:p>
                <a:pPr marL="1536700" lvl="1" indent="-647700">
                  <a:lnSpc>
                    <a:spcPct val="150000"/>
                  </a:lnSpc>
                  <a:buClrTx/>
                  <a:buChar char="-"/>
                  <a:defRPr sz="5200"/>
                </a:pPr>
                <a:r>
                  <a:t>Cache misses:</a:t>
                </a:r>
              </a:p>
              <a:p>
                <a:pPr marL="1498600" lvl="2" indent="-228600">
                  <a:lnSpc>
                    <a:spcPct val="150000"/>
                  </a:lnSpc>
                  <a:buClrTx/>
                  <a:defRPr sz="5200">
                    <a:solidFill>
                      <a:srgbClr val="4F0F87"/>
                    </a:solidFill>
                  </a:defRPr>
                </a:pPr>
                <a:r>
                  <a:t> More empty blocks </a:t>
                </a:r>
                <a14:m>
                  <m:oMath xmlns:m="http://schemas.openxmlformats.org/officeDocument/2006/math">
                    <m:r>
                      <a:rPr sz="6250" i="1">
                        <a:solidFill>
                          <a:srgbClr val="4F0F87"/>
                        </a:solidFill>
                        <a:latin typeface="Cambria Math" panose="02040503050406030204" pitchFamily="18" charset="0"/>
                      </a:rPr>
                      <m:t>→</m:t>
                    </m:r>
                  </m:oMath>
                </a14:m>
                <a:r>
                  <a:t> Smaller average fanout </a:t>
                </a:r>
                <a14:m>
                  <m:oMath xmlns:m="http://schemas.openxmlformats.org/officeDocument/2006/math">
                    <m:r>
                      <a:rPr sz="6250" i="1">
                        <a:solidFill>
                          <a:srgbClr val="4F0F87"/>
                        </a:solidFill>
                        <a:latin typeface="Cambria Math" panose="02040503050406030204" pitchFamily="18" charset="0"/>
                      </a:rPr>
                      <m:t>→</m:t>
                    </m:r>
                  </m:oMath>
                </a14:m>
                <a:r>
                  <a:t> Deeper tree</a:t>
                </a:r>
              </a:p>
              <a:p>
                <a:pPr marL="1536700" lvl="1" indent="-647700">
                  <a:lnSpc>
                    <a:spcPct val="150000"/>
                  </a:lnSpc>
                  <a:buClrTx/>
                  <a:buChar char="-"/>
                  <a:defRPr sz="5200"/>
                </a:pPr>
                <a:r>
                  <a:t>Higher rebalancing costs</a:t>
                </a:r>
              </a:p>
              <a:p>
                <a:pPr marL="1536700" lvl="1" indent="-647700">
                  <a:lnSpc>
                    <a:spcPct val="150000"/>
                  </a:lnSpc>
                  <a:buClrTx/>
                  <a:buChar char="-"/>
                  <a:defRPr sz="5200"/>
                </a:pPr>
                <a:r>
                  <a:t>Etc.</a:t>
                </a:r>
              </a:p>
            </p:txBody>
          </p:sp>
        </mc:Choice>
        <mc:Fallback xmlns="">
          <p:sp>
            <p:nvSpPr>
              <p:cNvPr id="116" name="Causes performance degradations:…"/>
              <p:cNvSpPr txBox="1">
                <a:spLocks noGrp="1" noRot="1" noChangeAspect="1" noMove="1" noResize="1" noEditPoints="1" noAdjustHandles="1" noChangeArrowheads="1" noChangeShapeType="1" noTextEdit="1"/>
              </p:cNvSpPr>
              <p:nvPr>
                <p:ph type="body" idx="1"/>
              </p:nvPr>
            </p:nvSpPr>
            <p:spPr>
              <a:xfrm>
                <a:off x="586111" y="2303618"/>
                <a:ext cx="22548011" cy="6417663"/>
              </a:xfrm>
              <a:prstGeom prst="rect">
                <a:avLst/>
              </a:prstGeom>
              <a:blipFill>
                <a:blip r:embed="rId3"/>
                <a:stretch>
                  <a:fillRect l="-865" b="-2564"/>
                </a:stretch>
              </a:blipFill>
            </p:spPr>
            <p:txBody>
              <a:bodyPr/>
              <a:lstStyle/>
              <a:p>
                <a:r>
                  <a:rPr lang="zh-CN" altLang="en-US">
                    <a:noFill/>
                  </a:rPr>
                  <a:t> </a:t>
                </a:r>
              </a:p>
            </p:txBody>
          </p:sp>
        </mc:Fallback>
      </mc:AlternateContent>
      <p:sp>
        <p:nvSpPr>
          <p:cNvPr id="117" name="Text Placeholder 4"/>
          <p:cNvSpPr>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lnSpcReduction="10000"/>
          </a:bodyPr>
          <a:lstStyle>
            <a:lvl1pPr marL="795527" indent="-1093850" algn="r" defTabSz="1060704">
              <a:defRPr sz="8352">
                <a:solidFill>
                  <a:srgbClr val="FFFFFF"/>
                </a:solidFill>
              </a:defRPr>
            </a:lvl1pPr>
          </a:lstStyle>
          <a:p>
            <a:r>
              <a:t>Internal Fragmentation</a:t>
            </a:r>
          </a:p>
        </p:txBody>
      </p:sp>
    </p:spTree>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12000D-E11D-7006-5C80-0D65866BE247}"/>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85" name="Factoring characteristic polynomial to characterize…">
                <a:extLst>
                  <a:ext uri="{FF2B5EF4-FFF2-40B4-BE49-F238E27FC236}">
                    <a16:creationId xmlns:a16="http://schemas.microsoft.com/office/drawing/2014/main" id="{A6C74FE5-FDA2-1433-22C5-2C6D5F959D44}"/>
                  </a:ext>
                </a:extLst>
              </p:cNvPr>
              <p:cNvSpPr txBox="1">
                <a:spLocks noGrp="1"/>
              </p:cNvSpPr>
              <p:nvPr>
                <p:ph type="body" idx="1"/>
              </p:nvPr>
            </p:nvSpPr>
            <p:spPr>
              <a:xfrm>
                <a:off x="713111" y="2329018"/>
                <a:ext cx="22548011" cy="11262999"/>
              </a:xfrm>
              <a:prstGeom prst="rect">
                <a:avLst/>
              </a:prstGeom>
            </p:spPr>
            <p:txBody>
              <a:bodyPr>
                <a:normAutofit fontScale="92500"/>
              </a:bodyPr>
              <a:lstStyle/>
              <a:p>
                <a:pPr marL="1077912" indent="-1077912" defTabSz="1182624">
                  <a:lnSpc>
                    <a:spcPct val="150000"/>
                  </a:lnSpc>
                  <a:spcBef>
                    <a:spcPts val="0"/>
                  </a:spcBef>
                  <a:buClrTx/>
                  <a:buSzPct val="100000"/>
                  <a:buAutoNum type="arabicPeriod"/>
                  <a:defRPr sz="5044">
                    <a:solidFill>
                      <a:srgbClr val="4F0F87"/>
                    </a:solidFill>
                  </a:defRPr>
                </a:pPr>
                <a:r>
                  <a:rPr dirty="0"/>
                  <a:t>Factoring characteristic polynomial to characterize </a:t>
                </a:r>
                <a14:m>
                  <m:oMath xmlns:m="http://schemas.openxmlformats.org/officeDocument/2006/math">
                    <m:r>
                      <a:rPr sz="6050" i="1">
                        <a:solidFill>
                          <a:srgbClr val="4F0F87"/>
                        </a:solidFill>
                        <a:latin typeface="Cambria Math" panose="02040503050406030204" pitchFamily="18" charset="0"/>
                      </a:rPr>
                      <m:t>𝜎</m:t>
                    </m:r>
                    <m:r>
                      <a:rPr sz="6050" i="1">
                        <a:solidFill>
                          <a:srgbClr val="4F0F87"/>
                        </a:solidFill>
                        <a:latin typeface="Cambria Math" panose="02040503050406030204" pitchFamily="18" charset="0"/>
                      </a:rPr>
                      <m:t>(</m:t>
                    </m:r>
                    <m:r>
                      <a:rPr sz="6050" i="1">
                        <a:solidFill>
                          <a:srgbClr val="4F0F87"/>
                        </a:solidFill>
                        <a:latin typeface="Cambria Math" panose="02040503050406030204" pitchFamily="18" charset="0"/>
                      </a:rPr>
                      <m:t>𝐴</m:t>
                    </m:r>
                    <m:r>
                      <a:rPr sz="6050" i="1">
                        <a:solidFill>
                          <a:srgbClr val="4F0F87"/>
                        </a:solidFill>
                        <a:latin typeface="Cambria Math" panose="02040503050406030204" pitchFamily="18" charset="0"/>
                      </a:rPr>
                      <m:t>)</m:t>
                    </m:r>
                  </m:oMath>
                </a14:m>
                <a:endParaRPr dirty="0"/>
              </a:p>
              <a:p>
                <a:pPr marL="1355090" lvl="1" indent="-492760" defTabSz="1182624">
                  <a:lnSpc>
                    <a:spcPct val="150000"/>
                  </a:lnSpc>
                  <a:buClrTx/>
                  <a:defRPr sz="5044"/>
                </a:pPr>
                <a:r>
                  <a:rPr dirty="0"/>
                  <a:t>Problem:</a:t>
                </a:r>
                <a:r>
                  <a:rPr lang="en-US" dirty="0"/>
                  <a:t> Infeasible in the general case</a:t>
                </a:r>
                <a:endParaRPr dirty="0"/>
              </a:p>
              <a:p>
                <a:pPr marL="1355090" lvl="1" indent="-492760" defTabSz="1182624">
                  <a:lnSpc>
                    <a:spcPct val="150000"/>
                  </a:lnSpc>
                  <a:buClrTx/>
                  <a:defRPr sz="5044"/>
                </a:pPr>
                <a:r>
                  <a:rPr dirty="0"/>
                  <a:t>Solution: Structurally characterize </a:t>
                </a:r>
                <a14:m>
                  <m:oMath xmlns:m="http://schemas.openxmlformats.org/officeDocument/2006/math">
                    <m:r>
                      <a:rPr sz="6050" i="1">
                        <a:solidFill>
                          <a:srgbClr val="4F0F87"/>
                        </a:solidFill>
                        <a:latin typeface="Cambria Math" panose="02040503050406030204" pitchFamily="18" charset="0"/>
                      </a:rPr>
                      <m:t>𝐴</m:t>
                    </m:r>
                  </m:oMath>
                </a14:m>
                <a:r>
                  <a:rPr dirty="0"/>
                  <a:t>: Irreducible Metzler</a:t>
                </a:r>
              </a:p>
              <a:p>
                <a:pPr marL="1077912" indent="-1077912" defTabSz="1182624">
                  <a:lnSpc>
                    <a:spcPct val="150000"/>
                  </a:lnSpc>
                  <a:spcBef>
                    <a:spcPts val="0"/>
                  </a:spcBef>
                  <a:buClrTx/>
                  <a:buSzPct val="100000"/>
                  <a:buAutoNum type="arabicPeriod"/>
                  <a:defRPr sz="5044">
                    <a:solidFill>
                      <a:srgbClr val="4F0F87"/>
                    </a:solidFill>
                  </a:defRPr>
                </a:pPr>
                <a:r>
                  <a:rPr dirty="0"/>
                  <a:t>Proving </a:t>
                </a:r>
                <a14:m>
                  <m:oMath xmlns:m="http://schemas.openxmlformats.org/officeDocument/2006/math">
                    <m:f>
                      <m:fPr>
                        <m:ctrlPr>
                          <a:rPr sz="4650" i="1">
                            <a:solidFill>
                              <a:srgbClr val="4F0F87"/>
                            </a:solidFill>
                            <a:latin typeface="Cambria Math" panose="02040503050406030204" pitchFamily="18" charset="0"/>
                          </a:rPr>
                        </m:ctrlPr>
                      </m:fPr>
                      <m:num>
                        <m:sSub>
                          <m:sSubPr>
                            <m:ctrlPr>
                              <a:rPr sz="4650" i="1">
                                <a:solidFill>
                                  <a:srgbClr val="4F0F87"/>
                                </a:solidFill>
                                <a:latin typeface="Cambria Math" panose="02040503050406030204" pitchFamily="18" charset="0"/>
                              </a:rPr>
                            </m:ctrlPr>
                          </m:sSubPr>
                          <m:e>
                            <m:r>
                              <a:rPr sz="4650" i="1">
                                <a:solidFill>
                                  <a:srgbClr val="4F0F87"/>
                                </a:solidFill>
                                <a:latin typeface="Cambria Math" panose="02040503050406030204" pitchFamily="18" charset="0"/>
                              </a:rPr>
                              <m:t>𝑣</m:t>
                            </m:r>
                          </m:e>
                          <m:sub>
                            <m:r>
                              <a:rPr sz="4650" i="1">
                                <a:solidFill>
                                  <a:srgbClr val="4F0F87"/>
                                </a:solidFill>
                                <a:latin typeface="Cambria Math" panose="02040503050406030204" pitchFamily="18" charset="0"/>
                              </a:rPr>
                              <m:t>𝑛</m:t>
                            </m:r>
                          </m:sub>
                        </m:sSub>
                      </m:num>
                      <m:den>
                        <m:r>
                          <a:rPr sz="4650" i="1">
                            <a:solidFill>
                              <a:srgbClr val="4F0F87"/>
                            </a:solidFill>
                            <a:latin typeface="Cambria Math" panose="02040503050406030204" pitchFamily="18" charset="0"/>
                          </a:rPr>
                          <m:t>𝑛</m:t>
                        </m:r>
                      </m:den>
                    </m:f>
                  </m:oMath>
                </a14:m>
                <a:r>
                  <a:rPr sz="3880" dirty="0"/>
                  <a:t> </a:t>
                </a:r>
                <a:r>
                  <a:rPr sz="3298" dirty="0"/>
                  <a:t> </a:t>
                </a:r>
                <a:r>
                  <a:rPr dirty="0"/>
                  <a:t>converges to eigenvector by exploiting </a:t>
                </a:r>
                <a14:m>
                  <m:oMath xmlns:m="http://schemas.openxmlformats.org/officeDocument/2006/math">
                    <m:r>
                      <a:rPr sz="6050" i="1">
                        <a:solidFill>
                          <a:srgbClr val="4F0F87"/>
                        </a:solidFill>
                        <a:latin typeface="Cambria Math" panose="02040503050406030204" pitchFamily="18" charset="0"/>
                      </a:rPr>
                      <m:t>𝐴</m:t>
                    </m:r>
                  </m:oMath>
                </a14:m>
                <a:r>
                  <a:rPr dirty="0"/>
                  <a:t>’s diagonalizability</a:t>
                </a:r>
              </a:p>
              <a:p>
                <a:pPr marL="1355090" lvl="1" indent="-492760" defTabSz="1182624">
                  <a:lnSpc>
                    <a:spcPct val="150000"/>
                  </a:lnSpc>
                  <a:defRPr sz="5044"/>
                </a:pPr>
                <a:r>
                  <a:rPr dirty="0"/>
                  <a:t>Problem: </a:t>
                </a:r>
                <a14:m>
                  <m:oMath xmlns:m="http://schemas.openxmlformats.org/officeDocument/2006/math">
                    <m:r>
                      <a:rPr sz="6050" i="1">
                        <a:solidFill>
                          <a:srgbClr val="4F0F87"/>
                        </a:solidFill>
                        <a:latin typeface="Cambria Math" panose="02040503050406030204" pitchFamily="18" charset="0"/>
                      </a:rPr>
                      <m:t>𝐴</m:t>
                    </m:r>
                  </m:oMath>
                </a14:m>
                <a:r>
                  <a:rPr dirty="0"/>
                  <a:t> is not diagonalizable for </a:t>
                </a:r>
                <a14:m>
                  <m:oMath xmlns:m="http://schemas.openxmlformats.org/officeDocument/2006/math">
                    <m:r>
                      <a:rPr sz="6050" i="1">
                        <a:solidFill>
                          <a:srgbClr val="4F0F87"/>
                        </a:solidFill>
                        <a:latin typeface="Cambria Math" panose="02040503050406030204" pitchFamily="18" charset="0"/>
                      </a:rPr>
                      <m:t>𝑟</m:t>
                    </m:r>
                    <m:r>
                      <a:rPr sz="6050" i="1">
                        <a:solidFill>
                          <a:srgbClr val="4F0F87"/>
                        </a:solidFill>
                        <a:latin typeface="Cambria Math" panose="02040503050406030204" pitchFamily="18" charset="0"/>
                      </a:rPr>
                      <m:t>&gt;1</m:t>
                    </m:r>
                  </m:oMath>
                </a14:m>
                <a:endParaRPr dirty="0"/>
              </a:p>
              <a:p>
                <a:pPr marL="1355090" lvl="1" indent="-492760" defTabSz="1182624">
                  <a:lnSpc>
                    <a:spcPct val="150000"/>
                  </a:lnSpc>
                  <a:defRPr sz="5044"/>
                </a:pPr>
                <a:r>
                  <a:rPr dirty="0"/>
                  <a:t>Solution: Argue convergence using complex Jordan form</a:t>
                </a:r>
              </a:p>
              <a:p>
                <a:pPr marL="1077912" indent="-1077912" defTabSz="1182624">
                  <a:lnSpc>
                    <a:spcPct val="150000"/>
                  </a:lnSpc>
                  <a:spcBef>
                    <a:spcPts val="0"/>
                  </a:spcBef>
                  <a:buClrTx/>
                  <a:buSzPct val="100000"/>
                  <a:buAutoNum type="arabicPeriod"/>
                  <a:defRPr sz="5044">
                    <a:solidFill>
                      <a:srgbClr val="4F0F87"/>
                    </a:solidFill>
                  </a:defRPr>
                </a:pPr>
                <a:r>
                  <a:rPr dirty="0"/>
                  <a:t>Precisely computing eigenvector</a:t>
                </a:r>
              </a:p>
              <a:p>
                <a:pPr marL="1355090" lvl="1" indent="-492760" defTabSz="1182624">
                  <a:lnSpc>
                    <a:spcPct val="150000"/>
                  </a:lnSpc>
                  <a:defRPr sz="5044"/>
                </a:pPr>
                <a:r>
                  <a:rPr dirty="0"/>
                  <a:t>Problem:</a:t>
                </a:r>
              </a:p>
              <a:p>
                <a:pPr marL="1355090" lvl="1" indent="-492760" defTabSz="1182624">
                  <a:lnSpc>
                    <a:spcPct val="150000"/>
                  </a:lnSpc>
                  <a:defRPr sz="5044"/>
                </a:pPr>
                <a:r>
                  <a:rPr dirty="0"/>
                  <a:t>Solution:</a:t>
                </a:r>
              </a:p>
            </p:txBody>
          </p:sp>
        </mc:Choice>
        <mc:Fallback xmlns="">
          <p:sp>
            <p:nvSpPr>
              <p:cNvPr id="585" name="Factoring characteristic polynomial to characterize…">
                <a:extLst>
                  <a:ext uri="{FF2B5EF4-FFF2-40B4-BE49-F238E27FC236}">
                    <a16:creationId xmlns:a16="http://schemas.microsoft.com/office/drawing/2014/main" id="{A6C74FE5-FDA2-1433-22C5-2C6D5F959D44}"/>
                  </a:ext>
                </a:extLst>
              </p:cNvPr>
              <p:cNvSpPr txBox="1">
                <a:spLocks noGrp="1" noRot="1" noChangeAspect="1" noMove="1" noResize="1" noEditPoints="1" noAdjustHandles="1" noChangeArrowheads="1" noChangeShapeType="1" noTextEdit="1"/>
              </p:cNvSpPr>
              <p:nvPr>
                <p:ph type="body" idx="1"/>
              </p:nvPr>
            </p:nvSpPr>
            <p:spPr>
              <a:xfrm>
                <a:off x="713111" y="2329018"/>
                <a:ext cx="22548011" cy="11262999"/>
              </a:xfrm>
              <a:prstGeom prst="rect">
                <a:avLst/>
              </a:prstGeom>
              <a:blipFill>
                <a:blip r:embed="rId2"/>
                <a:stretch>
                  <a:fillRect l="-1514"/>
                </a:stretch>
              </a:blipFill>
            </p:spPr>
            <p:txBody>
              <a:bodyPr/>
              <a:lstStyle/>
              <a:p>
                <a:r>
                  <a:rPr lang="zh-CN" altLang="en-US">
                    <a:noFill/>
                  </a:rPr>
                  <a:t> </a:t>
                </a:r>
              </a:p>
            </p:txBody>
          </p:sp>
        </mc:Fallback>
      </mc:AlternateContent>
      <p:sp>
        <p:nvSpPr>
          <p:cNvPr id="586" name="Text Placeholder 4">
            <a:extLst>
              <a:ext uri="{FF2B5EF4-FFF2-40B4-BE49-F238E27FC236}">
                <a16:creationId xmlns:a16="http://schemas.microsoft.com/office/drawing/2014/main" id="{F315134D-EC54-5EA8-2EB3-5FF45F0DDFEF}"/>
              </a:ext>
            </a:extLst>
          </p:cNvPr>
          <p:cNvSpPr>
            <a:spLocks noGrp="1"/>
          </p:cNvSpPr>
          <p:nvPr>
            <p:ph type="body" idx="21"/>
          </p:nvPr>
        </p:nvSpPr>
        <p:spPr>
          <a:xfrm>
            <a:off x="5009241" y="305272"/>
            <a:ext cx="18743688" cy="1252122"/>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lnSpcReduction="10000"/>
          </a:bodyPr>
          <a:lstStyle>
            <a:lvl1pPr marL="795527" indent="-1093850" algn="r" defTabSz="1060704">
              <a:defRPr sz="8352">
                <a:solidFill>
                  <a:srgbClr val="FFFFFF"/>
                </a:solidFill>
              </a:defRPr>
            </a:lvl1pPr>
          </a:lstStyle>
          <a:p>
            <a:r>
              <a:t>Generalizing Yao’s approach</a:t>
            </a:r>
          </a:p>
        </p:txBody>
      </p:sp>
    </p:spTree>
    <p:extLst>
      <p:ext uri="{BB962C8B-B14F-4D97-AF65-F5344CB8AC3E}">
        <p14:creationId xmlns:p14="http://schemas.microsoft.com/office/powerpoint/2010/main" val="104475114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xmlns:m="http://schemas.openxmlformats.org/officeDocument/2006/math" xmlns:a14="http://schemas.microsoft.com/office/drawing/2010/main">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7AA533-4A91-34A5-A5B5-9F4063BAFAA7}"/>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85" name="Factoring characteristic polynomial to characterize…">
                <a:extLst>
                  <a:ext uri="{FF2B5EF4-FFF2-40B4-BE49-F238E27FC236}">
                    <a16:creationId xmlns:a16="http://schemas.microsoft.com/office/drawing/2014/main" id="{16A6E640-A59F-222B-E009-2F4F354EC661}"/>
                  </a:ext>
                </a:extLst>
              </p:cNvPr>
              <p:cNvSpPr txBox="1">
                <a:spLocks noGrp="1"/>
              </p:cNvSpPr>
              <p:nvPr>
                <p:ph type="body" idx="1"/>
              </p:nvPr>
            </p:nvSpPr>
            <p:spPr>
              <a:xfrm>
                <a:off x="713111" y="2329018"/>
                <a:ext cx="22548011" cy="11262999"/>
              </a:xfrm>
              <a:prstGeom prst="rect">
                <a:avLst/>
              </a:prstGeom>
            </p:spPr>
            <p:txBody>
              <a:bodyPr>
                <a:normAutofit fontScale="92500"/>
              </a:bodyPr>
              <a:lstStyle/>
              <a:p>
                <a:pPr marL="1077912" indent="-1077912" defTabSz="1182624">
                  <a:lnSpc>
                    <a:spcPct val="150000"/>
                  </a:lnSpc>
                  <a:spcBef>
                    <a:spcPts val="0"/>
                  </a:spcBef>
                  <a:buClrTx/>
                  <a:buSzPct val="100000"/>
                  <a:buAutoNum type="arabicPeriod"/>
                  <a:defRPr sz="5044">
                    <a:solidFill>
                      <a:srgbClr val="4F0F87"/>
                    </a:solidFill>
                  </a:defRPr>
                </a:pPr>
                <a:r>
                  <a:t>Factoring characteristic polynomial to characterize </a:t>
                </a:r>
                <a14:m>
                  <m:oMath xmlns:m="http://schemas.openxmlformats.org/officeDocument/2006/math">
                    <m:r>
                      <a:rPr sz="6050" i="1">
                        <a:solidFill>
                          <a:srgbClr val="4F0F87"/>
                        </a:solidFill>
                        <a:latin typeface="Cambria Math" panose="02040503050406030204" pitchFamily="18" charset="0"/>
                      </a:rPr>
                      <m:t>𝜎</m:t>
                    </m:r>
                    <m:r>
                      <a:rPr sz="6050" i="1">
                        <a:solidFill>
                          <a:srgbClr val="4F0F87"/>
                        </a:solidFill>
                        <a:latin typeface="Cambria Math" panose="02040503050406030204" pitchFamily="18" charset="0"/>
                      </a:rPr>
                      <m:t>(</m:t>
                    </m:r>
                    <m:r>
                      <a:rPr sz="6050" i="1">
                        <a:solidFill>
                          <a:srgbClr val="4F0F87"/>
                        </a:solidFill>
                        <a:latin typeface="Cambria Math" panose="02040503050406030204" pitchFamily="18" charset="0"/>
                      </a:rPr>
                      <m:t>𝐴</m:t>
                    </m:r>
                    <m:r>
                      <a:rPr sz="6050" i="1">
                        <a:solidFill>
                          <a:srgbClr val="4F0F87"/>
                        </a:solidFill>
                        <a:latin typeface="Cambria Math" panose="02040503050406030204" pitchFamily="18" charset="0"/>
                      </a:rPr>
                      <m:t>)</m:t>
                    </m:r>
                  </m:oMath>
                </a14:m>
                <a:endParaRPr/>
              </a:p>
              <a:p>
                <a:pPr marL="1355090" lvl="1" indent="-492760" defTabSz="1182624">
                  <a:lnSpc>
                    <a:spcPct val="150000"/>
                  </a:lnSpc>
                  <a:buClrTx/>
                  <a:defRPr sz="5044"/>
                </a:pPr>
                <a:r>
                  <a:t>Problem: Infeasible in the general case</a:t>
                </a:r>
              </a:p>
              <a:p>
                <a:pPr marL="1355090" lvl="1" indent="-492760" defTabSz="1182624">
                  <a:lnSpc>
                    <a:spcPct val="150000"/>
                  </a:lnSpc>
                  <a:buClrTx/>
                  <a:defRPr sz="5044"/>
                </a:pPr>
                <a:r>
                  <a:t>Solution: Structurally characterize </a:t>
                </a:r>
                <a14:m>
                  <m:oMath xmlns:m="http://schemas.openxmlformats.org/officeDocument/2006/math">
                    <m:r>
                      <a:rPr sz="6050" i="1">
                        <a:solidFill>
                          <a:srgbClr val="4F0F87"/>
                        </a:solidFill>
                        <a:latin typeface="Cambria Math" panose="02040503050406030204" pitchFamily="18" charset="0"/>
                      </a:rPr>
                      <m:t>𝐴</m:t>
                    </m:r>
                  </m:oMath>
                </a14:m>
                <a:r>
                  <a:t>: Irreducible Metzler</a:t>
                </a:r>
              </a:p>
              <a:p>
                <a:pPr marL="1077912" indent="-1077912" defTabSz="1182624">
                  <a:lnSpc>
                    <a:spcPct val="150000"/>
                  </a:lnSpc>
                  <a:spcBef>
                    <a:spcPts val="0"/>
                  </a:spcBef>
                  <a:buClrTx/>
                  <a:buSzPct val="100000"/>
                  <a:buAutoNum type="arabicPeriod"/>
                  <a:defRPr sz="5044">
                    <a:solidFill>
                      <a:srgbClr val="4F0F87"/>
                    </a:solidFill>
                  </a:defRPr>
                </a:pPr>
                <a:r>
                  <a:t>Proving </a:t>
                </a:r>
                <a14:m>
                  <m:oMath xmlns:m="http://schemas.openxmlformats.org/officeDocument/2006/math">
                    <m:f>
                      <m:fPr>
                        <m:ctrlPr>
                          <a:rPr sz="4650" i="1">
                            <a:solidFill>
                              <a:srgbClr val="4F0F87"/>
                            </a:solidFill>
                            <a:latin typeface="Cambria Math" panose="02040503050406030204" pitchFamily="18" charset="0"/>
                          </a:rPr>
                        </m:ctrlPr>
                      </m:fPr>
                      <m:num>
                        <m:sSub>
                          <m:sSubPr>
                            <m:ctrlPr>
                              <a:rPr sz="4650" i="1">
                                <a:solidFill>
                                  <a:srgbClr val="4F0F87"/>
                                </a:solidFill>
                                <a:latin typeface="Cambria Math" panose="02040503050406030204" pitchFamily="18" charset="0"/>
                              </a:rPr>
                            </m:ctrlPr>
                          </m:sSubPr>
                          <m:e>
                            <m:r>
                              <a:rPr sz="4650" i="1">
                                <a:solidFill>
                                  <a:srgbClr val="4F0F87"/>
                                </a:solidFill>
                                <a:latin typeface="Cambria Math" panose="02040503050406030204" pitchFamily="18" charset="0"/>
                              </a:rPr>
                              <m:t>𝑣</m:t>
                            </m:r>
                          </m:e>
                          <m:sub>
                            <m:r>
                              <a:rPr sz="4650" i="1">
                                <a:solidFill>
                                  <a:srgbClr val="4F0F87"/>
                                </a:solidFill>
                                <a:latin typeface="Cambria Math" panose="02040503050406030204" pitchFamily="18" charset="0"/>
                              </a:rPr>
                              <m:t>𝑛</m:t>
                            </m:r>
                          </m:sub>
                        </m:sSub>
                      </m:num>
                      <m:den>
                        <m:r>
                          <a:rPr sz="4650" i="1">
                            <a:solidFill>
                              <a:srgbClr val="4F0F87"/>
                            </a:solidFill>
                            <a:latin typeface="Cambria Math" panose="02040503050406030204" pitchFamily="18" charset="0"/>
                          </a:rPr>
                          <m:t>𝑛</m:t>
                        </m:r>
                      </m:den>
                    </m:f>
                  </m:oMath>
                </a14:m>
                <a:r>
                  <a:rPr sz="3880"/>
                  <a:t> </a:t>
                </a:r>
                <a:r>
                  <a:rPr sz="3298"/>
                  <a:t> </a:t>
                </a:r>
                <a:r>
                  <a:t>converges to eigenvector by exploiting </a:t>
                </a:r>
                <a14:m>
                  <m:oMath xmlns:m="http://schemas.openxmlformats.org/officeDocument/2006/math">
                    <m:r>
                      <a:rPr sz="6050" i="1">
                        <a:solidFill>
                          <a:srgbClr val="4F0F87"/>
                        </a:solidFill>
                        <a:latin typeface="Cambria Math" panose="02040503050406030204" pitchFamily="18" charset="0"/>
                      </a:rPr>
                      <m:t>𝐴</m:t>
                    </m:r>
                  </m:oMath>
                </a14:m>
                <a:r>
                  <a:t>’s diagonalizability</a:t>
                </a:r>
              </a:p>
              <a:p>
                <a:pPr marL="1355090" lvl="1" indent="-492760" defTabSz="1182624">
                  <a:lnSpc>
                    <a:spcPct val="150000"/>
                  </a:lnSpc>
                  <a:defRPr sz="5044"/>
                </a:pPr>
                <a:r>
                  <a:t>Problem: </a:t>
                </a:r>
                <a14:m>
                  <m:oMath xmlns:m="http://schemas.openxmlformats.org/officeDocument/2006/math">
                    <m:r>
                      <a:rPr sz="6050" i="1">
                        <a:solidFill>
                          <a:srgbClr val="4F0F87"/>
                        </a:solidFill>
                        <a:latin typeface="Cambria Math" panose="02040503050406030204" pitchFamily="18" charset="0"/>
                      </a:rPr>
                      <m:t>𝐴</m:t>
                    </m:r>
                  </m:oMath>
                </a14:m>
                <a:r>
                  <a:t> is not diagonalizable for </a:t>
                </a:r>
                <a14:m>
                  <m:oMath xmlns:m="http://schemas.openxmlformats.org/officeDocument/2006/math">
                    <m:r>
                      <a:rPr sz="6050" i="1">
                        <a:solidFill>
                          <a:srgbClr val="4F0F87"/>
                        </a:solidFill>
                        <a:latin typeface="Cambria Math" panose="02040503050406030204" pitchFamily="18" charset="0"/>
                      </a:rPr>
                      <m:t>𝑟</m:t>
                    </m:r>
                    <m:r>
                      <a:rPr sz="6050" i="1">
                        <a:solidFill>
                          <a:srgbClr val="4F0F87"/>
                        </a:solidFill>
                        <a:latin typeface="Cambria Math" panose="02040503050406030204" pitchFamily="18" charset="0"/>
                      </a:rPr>
                      <m:t>&gt;1</m:t>
                    </m:r>
                  </m:oMath>
                </a14:m>
                <a:endParaRPr/>
              </a:p>
              <a:p>
                <a:pPr marL="1355090" lvl="1" indent="-492760" defTabSz="1182624">
                  <a:lnSpc>
                    <a:spcPct val="150000"/>
                  </a:lnSpc>
                  <a:defRPr sz="5044"/>
                </a:pPr>
                <a:r>
                  <a:t>Solution: Argue convergence using complex Jordan form</a:t>
                </a:r>
              </a:p>
              <a:p>
                <a:pPr marL="1077912" indent="-1077912" defTabSz="1182624">
                  <a:lnSpc>
                    <a:spcPct val="150000"/>
                  </a:lnSpc>
                  <a:spcBef>
                    <a:spcPts val="0"/>
                  </a:spcBef>
                  <a:buClrTx/>
                  <a:buSzPct val="100000"/>
                  <a:buAutoNum type="arabicPeriod"/>
                  <a:defRPr sz="5044">
                    <a:solidFill>
                      <a:srgbClr val="4F0F87"/>
                    </a:solidFill>
                  </a:defRPr>
                </a:pPr>
                <a:r>
                  <a:t>Precisely computing eigenvector</a:t>
                </a:r>
              </a:p>
              <a:p>
                <a:pPr marL="1355090" lvl="1" indent="-492760" defTabSz="1182624">
                  <a:lnSpc>
                    <a:spcPct val="150000"/>
                  </a:lnSpc>
                  <a:defRPr sz="5044"/>
                </a:pPr>
                <a:r>
                  <a:t>Problem: Infeasible in the general case</a:t>
                </a:r>
              </a:p>
              <a:p>
                <a:pPr marL="1355090" lvl="1" indent="-492760" defTabSz="1182624">
                  <a:lnSpc>
                    <a:spcPct val="150000"/>
                  </a:lnSpc>
                  <a:defRPr sz="5044"/>
                </a:pPr>
                <a:r>
                  <a:t>Solution: Analyze properties of the eigenvector for lower bounds</a:t>
                </a:r>
              </a:p>
            </p:txBody>
          </p:sp>
        </mc:Choice>
        <mc:Fallback xmlns="">
          <p:sp>
            <p:nvSpPr>
              <p:cNvPr id="585" name="Factoring characteristic polynomial to characterize…">
                <a:extLst>
                  <a:ext uri="{FF2B5EF4-FFF2-40B4-BE49-F238E27FC236}">
                    <a16:creationId xmlns:a16="http://schemas.microsoft.com/office/drawing/2014/main" id="{16A6E640-A59F-222B-E009-2F4F354EC661}"/>
                  </a:ext>
                </a:extLst>
              </p:cNvPr>
              <p:cNvSpPr txBox="1">
                <a:spLocks noGrp="1" noRot="1" noChangeAspect="1" noMove="1" noResize="1" noEditPoints="1" noAdjustHandles="1" noChangeArrowheads="1" noChangeShapeType="1" noTextEdit="1"/>
              </p:cNvSpPr>
              <p:nvPr>
                <p:ph type="body" idx="1"/>
              </p:nvPr>
            </p:nvSpPr>
            <p:spPr>
              <a:xfrm>
                <a:off x="713111" y="2329018"/>
                <a:ext cx="22548011" cy="11262999"/>
              </a:xfrm>
              <a:prstGeom prst="rect">
                <a:avLst/>
              </a:prstGeom>
              <a:blipFill>
                <a:blip r:embed="rId2"/>
                <a:stretch>
                  <a:fillRect l="-1514"/>
                </a:stretch>
              </a:blipFill>
            </p:spPr>
            <p:txBody>
              <a:bodyPr/>
              <a:lstStyle/>
              <a:p>
                <a:r>
                  <a:rPr lang="zh-CN" altLang="en-US">
                    <a:noFill/>
                  </a:rPr>
                  <a:t> </a:t>
                </a:r>
              </a:p>
            </p:txBody>
          </p:sp>
        </mc:Fallback>
      </mc:AlternateContent>
      <p:sp>
        <p:nvSpPr>
          <p:cNvPr id="586" name="Text Placeholder 4">
            <a:extLst>
              <a:ext uri="{FF2B5EF4-FFF2-40B4-BE49-F238E27FC236}">
                <a16:creationId xmlns:a16="http://schemas.microsoft.com/office/drawing/2014/main" id="{D3D0DB74-4053-76FA-DBAC-C1CCF7D154FF}"/>
              </a:ext>
            </a:extLst>
          </p:cNvPr>
          <p:cNvSpPr>
            <a:spLocks noGrp="1"/>
          </p:cNvSpPr>
          <p:nvPr>
            <p:ph type="body" idx="21"/>
          </p:nvPr>
        </p:nvSpPr>
        <p:spPr>
          <a:xfrm>
            <a:off x="5009241" y="305272"/>
            <a:ext cx="18743688" cy="1252122"/>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lnSpcReduction="10000"/>
          </a:bodyPr>
          <a:lstStyle>
            <a:lvl1pPr marL="795527" indent="-1093850" algn="r" defTabSz="1060704">
              <a:defRPr sz="8352">
                <a:solidFill>
                  <a:srgbClr val="FFFFFF"/>
                </a:solidFill>
              </a:defRPr>
            </a:lvl1pPr>
          </a:lstStyle>
          <a:p>
            <a:r>
              <a:t>Generalizing Yao’s approach</a:t>
            </a:r>
          </a:p>
        </p:txBody>
      </p:sp>
    </p:spTree>
    <p:extLst>
      <p:ext uri="{BB962C8B-B14F-4D97-AF65-F5344CB8AC3E}">
        <p14:creationId xmlns:p14="http://schemas.microsoft.com/office/powerpoint/2010/main" val="3529567991"/>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xmlns:m="http://schemas.openxmlformats.org/officeDocument/2006/math" xmlns:a14="http://schemas.microsoft.com/office/drawing/2010/main">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8" name="Even splitting"/>
          <p:cNvSpPr txBox="1">
            <a:spLocks noGrp="1"/>
          </p:cNvSpPr>
          <p:nvPr>
            <p:ph type="body" sz="quarter" idx="1"/>
          </p:nvPr>
        </p:nvSpPr>
        <p:spPr>
          <a:xfrm>
            <a:off x="5985295" y="10545552"/>
            <a:ext cx="3197874" cy="698893"/>
          </a:xfrm>
          <a:prstGeom prst="rect">
            <a:avLst/>
          </a:prstGeom>
        </p:spPr>
        <p:txBody>
          <a:bodyPr>
            <a:normAutofit lnSpcReduction="10000"/>
          </a:bodyPr>
          <a:lstStyle>
            <a:lvl1pPr algn="ctr">
              <a:lnSpc>
                <a:spcPct val="150000"/>
              </a:lnSpc>
              <a:spcBef>
                <a:spcPts val="0"/>
              </a:spcBef>
              <a:defRPr sz="3600">
                <a:solidFill>
                  <a:srgbClr val="4F0F87"/>
                </a:solidFill>
              </a:defRPr>
            </a:lvl1pPr>
          </a:lstStyle>
          <a:p>
            <a:r>
              <a:t>Even splitting</a:t>
            </a:r>
          </a:p>
        </p:txBody>
      </p:sp>
      <p:sp>
        <p:nvSpPr>
          <p:cNvPr id="589" name="Text Placeholder 4"/>
          <p:cNvSpPr>
            <a:spLocks noGrp="1"/>
          </p:cNvSpPr>
          <p:nvPr>
            <p:ph type="body" idx="21"/>
          </p:nvPr>
        </p:nvSpPr>
        <p:spPr>
          <a:xfrm>
            <a:off x="5009241" y="305272"/>
            <a:ext cx="18743688" cy="1252122"/>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lnSpcReduction="10000"/>
          </a:bodyPr>
          <a:lstStyle>
            <a:lvl1pPr marL="795527" indent="-1093850" algn="r" defTabSz="1060704">
              <a:defRPr sz="8352">
                <a:solidFill>
                  <a:srgbClr val="FFFFFF"/>
                </a:solidFill>
              </a:defRPr>
            </a:lvl1pPr>
          </a:lstStyle>
          <a:p>
            <a:r>
              <a:t>Fill at Different Regimes</a:t>
            </a:r>
          </a:p>
        </p:txBody>
      </p:sp>
      <p:pic>
        <p:nvPicPr>
          <p:cNvPr id="590" name="Picture 8" descr="Picture 8"/>
          <p:cNvPicPr>
            <a:picLocks noChangeAspect="1"/>
          </p:cNvPicPr>
          <p:nvPr/>
        </p:nvPicPr>
        <p:blipFill>
          <a:blip r:embed="rId2"/>
          <a:srcRect t="4675"/>
          <a:stretch>
            <a:fillRect/>
          </a:stretch>
        </p:blipFill>
        <p:spPr>
          <a:xfrm>
            <a:off x="6174581" y="3247154"/>
            <a:ext cx="12060281" cy="5665353"/>
          </a:xfrm>
          <a:prstGeom prst="rect">
            <a:avLst/>
          </a:prstGeom>
          <a:ln w="12700">
            <a:miter lim="400000"/>
          </a:ln>
        </p:spPr>
      </p:pic>
      <p:sp>
        <p:nvSpPr>
          <p:cNvPr id="591" name="Left Brace 37"/>
          <p:cNvSpPr/>
          <p:nvPr/>
        </p:nvSpPr>
        <p:spPr>
          <a:xfrm rot="16200000">
            <a:off x="7875494" y="7911413"/>
            <a:ext cx="366875" cy="2145993"/>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15635" y="21600"/>
                  <a:pt x="10800" y="21356"/>
                  <a:pt x="10800" y="21055"/>
                </a:cubicBezTo>
                <a:lnTo>
                  <a:pt x="10800" y="11344"/>
                </a:lnTo>
                <a:cubicBezTo>
                  <a:pt x="10800" y="11044"/>
                  <a:pt x="5965" y="10800"/>
                  <a:pt x="0" y="10800"/>
                </a:cubicBezTo>
                <a:cubicBezTo>
                  <a:pt x="5965" y="10800"/>
                  <a:pt x="10800" y="10556"/>
                  <a:pt x="10800" y="10255"/>
                </a:cubicBezTo>
                <a:lnTo>
                  <a:pt x="10800" y="545"/>
                </a:lnTo>
                <a:cubicBezTo>
                  <a:pt x="10800" y="244"/>
                  <a:pt x="15635" y="0"/>
                  <a:pt x="21600" y="0"/>
                </a:cubicBezTo>
              </a:path>
            </a:pathLst>
          </a:custGeom>
          <a:ln w="25400">
            <a:solidFill>
              <a:srgbClr val="000000"/>
            </a:solidFill>
            <a:miter lim="400000"/>
          </a:ln>
        </p:spPr>
        <p:txBody>
          <a:bodyPr lIns="45719" rIns="45719" anchor="ctr"/>
          <a:lstStyle/>
          <a:p>
            <a:pPr marL="220435" indent="-220435" defTabSz="457200">
              <a:buClrTx/>
              <a:buSzPct val="100000"/>
              <a:buFont typeface="Arial"/>
              <a:buChar char="•"/>
              <a:defRPr sz="1800" b="0">
                <a:latin typeface="Calibri"/>
                <a:ea typeface="Calibri"/>
                <a:cs typeface="Calibri"/>
                <a:sym typeface="Calibri"/>
              </a:defRPr>
            </a:pPr>
            <a:endParaRPr/>
          </a:p>
        </p:txBody>
      </p:sp>
      <p:sp>
        <p:nvSpPr>
          <p:cNvPr id="592" name="Left Brace 37"/>
          <p:cNvSpPr/>
          <p:nvPr/>
        </p:nvSpPr>
        <p:spPr>
          <a:xfrm rot="16200000">
            <a:off x="9742394" y="8267361"/>
            <a:ext cx="366875" cy="1434098"/>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15635" y="21600"/>
                  <a:pt x="10800" y="21356"/>
                  <a:pt x="10800" y="21055"/>
                </a:cubicBezTo>
                <a:lnTo>
                  <a:pt x="10800" y="11344"/>
                </a:lnTo>
                <a:cubicBezTo>
                  <a:pt x="10800" y="11044"/>
                  <a:pt x="5965" y="10800"/>
                  <a:pt x="0" y="10800"/>
                </a:cubicBezTo>
                <a:cubicBezTo>
                  <a:pt x="5965" y="10800"/>
                  <a:pt x="10800" y="10556"/>
                  <a:pt x="10800" y="10255"/>
                </a:cubicBezTo>
                <a:lnTo>
                  <a:pt x="10800" y="545"/>
                </a:lnTo>
                <a:cubicBezTo>
                  <a:pt x="10800" y="244"/>
                  <a:pt x="15635" y="0"/>
                  <a:pt x="21600" y="0"/>
                </a:cubicBezTo>
              </a:path>
            </a:pathLst>
          </a:custGeom>
          <a:ln w="25400">
            <a:solidFill>
              <a:srgbClr val="000000"/>
            </a:solidFill>
            <a:miter lim="400000"/>
          </a:ln>
        </p:spPr>
        <p:txBody>
          <a:bodyPr lIns="45719" rIns="45719" anchor="ctr"/>
          <a:lstStyle/>
          <a:p>
            <a:pPr marL="220435" indent="-220435" defTabSz="457200">
              <a:buClrTx/>
              <a:buSzPct val="100000"/>
              <a:buFont typeface="Arial"/>
              <a:buChar char="•"/>
              <a:defRPr sz="1800" b="0">
                <a:latin typeface="Calibri"/>
                <a:ea typeface="Calibri"/>
                <a:cs typeface="Calibri"/>
                <a:sym typeface="Calibri"/>
              </a:defRPr>
            </a:pPr>
            <a:endParaRPr/>
          </a:p>
        </p:txBody>
      </p:sp>
      <p:sp>
        <p:nvSpPr>
          <p:cNvPr id="593" name="Left Brace 37"/>
          <p:cNvSpPr/>
          <p:nvPr/>
        </p:nvSpPr>
        <p:spPr>
          <a:xfrm rot="16200000">
            <a:off x="14197648" y="5335760"/>
            <a:ext cx="366875" cy="732269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15635" y="21600"/>
                  <a:pt x="10800" y="21356"/>
                  <a:pt x="10800" y="21055"/>
                </a:cubicBezTo>
                <a:lnTo>
                  <a:pt x="10800" y="11344"/>
                </a:lnTo>
                <a:cubicBezTo>
                  <a:pt x="10800" y="11044"/>
                  <a:pt x="5965" y="10800"/>
                  <a:pt x="0" y="10800"/>
                </a:cubicBezTo>
                <a:cubicBezTo>
                  <a:pt x="5965" y="10800"/>
                  <a:pt x="10800" y="10556"/>
                  <a:pt x="10800" y="10255"/>
                </a:cubicBezTo>
                <a:lnTo>
                  <a:pt x="10800" y="545"/>
                </a:lnTo>
                <a:cubicBezTo>
                  <a:pt x="10800" y="244"/>
                  <a:pt x="15635" y="0"/>
                  <a:pt x="21600" y="0"/>
                </a:cubicBezTo>
              </a:path>
            </a:pathLst>
          </a:custGeom>
          <a:ln w="25400">
            <a:solidFill>
              <a:srgbClr val="000000"/>
            </a:solidFill>
            <a:miter lim="400000"/>
          </a:ln>
        </p:spPr>
        <p:txBody>
          <a:bodyPr lIns="45719" rIns="45719" anchor="ctr"/>
          <a:lstStyle/>
          <a:p>
            <a:pPr marL="220435" indent="-220435" defTabSz="457200">
              <a:buClrTx/>
              <a:buSzPct val="100000"/>
              <a:buFont typeface="Arial"/>
              <a:buChar char="•"/>
              <a:defRPr sz="1800" b="0">
                <a:latin typeface="Calibri"/>
                <a:ea typeface="Calibri"/>
                <a:cs typeface="Calibri"/>
                <a:sym typeface="Calibri"/>
              </a:defRPr>
            </a:pPr>
            <a:endParaRPr/>
          </a:p>
        </p:txBody>
      </p:sp>
      <p:sp>
        <p:nvSpPr>
          <p:cNvPr id="594" name="Uneven splitting"/>
          <p:cNvSpPr txBox="1"/>
          <p:nvPr/>
        </p:nvSpPr>
        <p:spPr>
          <a:xfrm>
            <a:off x="9442392" y="10545552"/>
            <a:ext cx="3806879" cy="69889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lnSpcReduction="10000"/>
          </a:bodyPr>
          <a:lstStyle>
            <a:lvl1pPr marL="914400" indent="-1257300" defTabSz="1219200">
              <a:lnSpc>
                <a:spcPct val="150000"/>
              </a:lnSpc>
              <a:defRPr sz="3600">
                <a:solidFill>
                  <a:srgbClr val="4F0F87"/>
                </a:solidFill>
              </a:defRPr>
            </a:lvl1pPr>
          </a:lstStyle>
          <a:p>
            <a:r>
              <a:t>Uneven splitting</a:t>
            </a:r>
          </a:p>
        </p:txBody>
      </p:sp>
      <p:sp>
        <p:nvSpPr>
          <p:cNvPr id="595" name="Deferred even splitting"/>
          <p:cNvSpPr txBox="1"/>
          <p:nvPr/>
        </p:nvSpPr>
        <p:spPr>
          <a:xfrm>
            <a:off x="13508494" y="10545552"/>
            <a:ext cx="5379695" cy="69889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lnSpcReduction="10000"/>
          </a:bodyPr>
          <a:lstStyle>
            <a:lvl1pPr marL="914400" indent="-1257300" defTabSz="1219200">
              <a:lnSpc>
                <a:spcPct val="150000"/>
              </a:lnSpc>
              <a:defRPr sz="3600">
                <a:solidFill>
                  <a:srgbClr val="4F0F87"/>
                </a:solidFill>
              </a:defRPr>
            </a:lvl1pPr>
          </a:lstStyle>
          <a:p>
            <a:r>
              <a:t>Deferred even splitting</a:t>
            </a:r>
          </a:p>
        </p:txBody>
      </p:sp>
      <p:sp>
        <p:nvSpPr>
          <p:cNvPr id="596" name="Line"/>
          <p:cNvSpPr/>
          <p:nvPr/>
        </p:nvSpPr>
        <p:spPr>
          <a:xfrm flipV="1">
            <a:off x="7502674" y="9448601"/>
            <a:ext cx="554683" cy="1057299"/>
          </a:xfrm>
          <a:prstGeom prst="line">
            <a:avLst/>
          </a:prstGeom>
          <a:ln w="25400">
            <a:solidFill>
              <a:srgbClr val="000000"/>
            </a:solidFill>
            <a:miter lim="400000"/>
          </a:ln>
        </p:spPr>
        <p:txBody>
          <a:bodyPr lIns="50800" tIns="50800" rIns="50800" bIns="50800" anchor="ctr"/>
          <a:lstStyle/>
          <a:p>
            <a:endParaRPr/>
          </a:p>
        </p:txBody>
      </p:sp>
      <p:sp>
        <p:nvSpPr>
          <p:cNvPr id="597" name="Line"/>
          <p:cNvSpPr/>
          <p:nvPr/>
        </p:nvSpPr>
        <p:spPr>
          <a:xfrm flipH="1" flipV="1">
            <a:off x="9936956" y="9448601"/>
            <a:ext cx="1307605" cy="1057299"/>
          </a:xfrm>
          <a:prstGeom prst="line">
            <a:avLst/>
          </a:prstGeom>
          <a:ln w="25400">
            <a:solidFill>
              <a:srgbClr val="000000"/>
            </a:solidFill>
            <a:miter lim="400000"/>
          </a:ln>
        </p:spPr>
        <p:txBody>
          <a:bodyPr lIns="50800" tIns="50800" rIns="50800" bIns="50800" anchor="ctr"/>
          <a:lstStyle/>
          <a:p>
            <a:endParaRPr/>
          </a:p>
        </p:txBody>
      </p:sp>
      <p:sp>
        <p:nvSpPr>
          <p:cNvPr id="598" name="Line"/>
          <p:cNvSpPr/>
          <p:nvPr/>
        </p:nvSpPr>
        <p:spPr>
          <a:xfrm flipH="1" flipV="1">
            <a:off x="14381956" y="9448601"/>
            <a:ext cx="1563143" cy="1057299"/>
          </a:xfrm>
          <a:prstGeom prst="line">
            <a:avLst/>
          </a:prstGeom>
          <a:ln w="25400">
            <a:solidFill>
              <a:srgbClr val="000000"/>
            </a:solidFill>
            <a:miter lim="400000"/>
          </a:ln>
        </p:spPr>
        <p:txBody>
          <a:bodyPr lIns="50800" tIns="50800" rIns="50800" bIns="50800" anchor="ctr"/>
          <a:lstStyle/>
          <a:p>
            <a:endParaRPr/>
          </a:p>
        </p:txBody>
      </p:sp>
    </p:spTree>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xmlns:m="http://schemas.openxmlformats.org/officeDocument/2006/math" xmlns:a14="http://schemas.microsoft.com/office/drawing/2010/main">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0" name="Oblivious Adversaries"/>
          <p:cNvSpPr txBox="1">
            <a:spLocks noGrp="1"/>
          </p:cNvSpPr>
          <p:nvPr>
            <p:ph type="body" idx="1"/>
          </p:nvPr>
        </p:nvSpPr>
        <p:spPr>
          <a:xfrm>
            <a:off x="930695" y="2320551"/>
            <a:ext cx="22548011" cy="10020077"/>
          </a:xfrm>
          <a:prstGeom prst="rect">
            <a:avLst/>
          </a:prstGeom>
        </p:spPr>
        <p:txBody>
          <a:bodyPr/>
          <a:lstStyle>
            <a:lvl1pPr>
              <a:defRPr sz="7600">
                <a:solidFill>
                  <a:srgbClr val="4F0F87"/>
                </a:solidFill>
              </a:defRPr>
            </a:lvl1pPr>
          </a:lstStyle>
          <a:p>
            <a:r>
              <a:t>Oblivious Adversaries</a:t>
            </a:r>
          </a:p>
        </p:txBody>
      </p:sp>
    </p:spTree>
  </p:cSld>
  <p:clrMapOvr>
    <a:masterClrMapping/>
  </p:clrMapOvr>
  <p:transition spd="med"/>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0" name="Body"/>
          <p:cNvSpPr txBox="1">
            <a:spLocks noGrp="1"/>
          </p:cNvSpPr>
          <p:nvPr>
            <p:ph type="body" idx="1"/>
          </p:nvPr>
        </p:nvSpPr>
        <p:spPr>
          <a:xfrm>
            <a:off x="1100000" y="2250000"/>
            <a:ext cx="22000000" cy="9000000"/>
          </a:xfrm>
          <a:prstGeom prst="rect">
            <a:avLst/>
          </a:prstGeom>
        </p:spPr>
        <p:txBody>
          <a:bodyPr/>
          <a:lstStyle/>
          <a:p>
            <a:pPr marL="457200" indent="-228600">
              <a:lnSpc>
                <a:spcPct val="130000"/>
              </a:lnSpc>
              <a:spcBef>
                <a:spcPts val="900"/>
              </a:spcBef>
              <a:buChar char="-"/>
              <a:defRPr sz="4100"/>
            </a:pPr>
            <a:r>
              <a:t>Random setting: insertion position is freshly sampled.</a:t>
            </a:r>
          </a:p>
          <a:p>
            <a:pPr marL="457200" indent="-228600">
              <a:lnSpc>
                <a:spcPct val="130000"/>
              </a:lnSpc>
              <a:spcBef>
                <a:spcPts val="900"/>
              </a:spcBef>
              <a:buChar char="-"/>
              <a:defRPr sz="4100"/>
            </a:pPr>
            <a:r>
              <a:t>Oblivious setting: the entire insertion sequence is fixed in advance.</a:t>
            </a:r>
          </a:p>
          <a:p>
            <a:pPr marL="457200" indent="-228600">
              <a:lnSpc>
                <a:spcPct val="130000"/>
              </a:lnSpc>
              <a:spcBef>
                <a:spcPts val="900"/>
              </a:spcBef>
              <a:buChar char="-"/>
              <a:defRPr sz="4100"/>
            </a:pPr>
            <a:r>
              <a:t>The algorithm may be randomized.</a:t>
            </a:r>
          </a:p>
          <a:p>
            <a:pPr marL="457200" indent="-228600">
              <a:lnSpc>
                <a:spcPct val="130000"/>
              </a:lnSpc>
              <a:spcBef>
                <a:spcPts val="900"/>
              </a:spcBef>
              <a:buChar char="-"/>
              <a:defRPr sz="4100"/>
            </a:pPr>
            <a:r>
              <a:t>The adversary does not see the random coins.</a:t>
            </a:r>
          </a:p>
        </p:txBody>
      </p:sp>
      <p:sp>
        <p:nvSpPr>
          <p:cNvPr id="701" name="Text Placeholder 4"/>
          <p:cNvSpPr>
            <a:spLocks noGrp="1"/>
          </p:cNvSpPr>
          <p:nvPr>
            <p:ph type="body" idx="21"/>
          </p:nvPr>
        </p:nvSpPr>
        <p:spPr>
          <a:xfrm>
            <a:off x="5009241" y="305272"/>
            <a:ext cx="18743688" cy="1252122"/>
          </a:xfrm>
          <a:prstGeom prst="rect">
            <a:avLst/>
          </a:prstGeom>
        </p:spPr>
        <p:txBody>
          <a:bodyPr>
            <a:normAutofit/>
          </a:bodyPr>
          <a:lstStyle>
            <a:lvl1pPr marL="795527" indent="-1093850" algn="r" defTabSz="1060704">
              <a:defRPr sz="7350">
                <a:solidFill>
                  <a:srgbClr val="FFFFFF"/>
                </a:solidFill>
              </a:defRPr>
            </a:lvl1pPr>
          </a:lstStyle>
          <a:p>
            <a:r>
              <a:t>From Random to Oblivious</a:t>
            </a:r>
          </a:p>
        </p:txBody>
      </p:sp>
    </p:spTree>
  </p:cSld>
  <p:clrMapOvr>
    <a:masterClrMapping/>
  </p:clrMapOvr>
  <p:transition spd="med"/>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0" name="Body"/>
          <p:cNvSpPr txBox="1">
            <a:spLocks noGrp="1"/>
          </p:cNvSpPr>
          <p:nvPr>
            <p:ph type="body" idx="1"/>
          </p:nvPr>
        </p:nvSpPr>
        <p:spPr>
          <a:xfrm>
            <a:off x="1100000" y="2250000"/>
            <a:ext cx="22000000" cy="9000000"/>
          </a:xfrm>
          <a:prstGeom prst="rect">
            <a:avLst/>
          </a:prstGeom>
        </p:spPr>
        <p:txBody>
          <a:bodyPr/>
          <a:lstStyle/>
          <a:p>
            <a:pPr marL="457200" indent="-228600">
              <a:lnSpc>
                <a:spcPct val="130000"/>
              </a:lnSpc>
              <a:spcBef>
                <a:spcPts val="900"/>
              </a:spcBef>
              <a:buChar char="-"/>
              <a:defRPr sz="4100"/>
            </a:pPr>
            <a:r>
              <a:t>Still: when a block overflows, choose an irrevocable split.</a:t>
            </a:r>
          </a:p>
          <a:p>
            <a:pPr marL="457200" indent="-228600">
              <a:lnSpc>
                <a:spcPct val="130000"/>
              </a:lnSpc>
              <a:spcBef>
                <a:spcPts val="900"/>
              </a:spcBef>
              <a:buChar char="-"/>
              <a:defRPr sz="4100"/>
            </a:pPr>
            <a:r>
              <a:t>Still: measure average leaf fullness.</a:t>
            </a:r>
          </a:p>
          <a:p>
            <a:pPr marL="457200" indent="-228600">
              <a:lnSpc>
                <a:spcPct val="130000"/>
              </a:lnSpc>
              <a:spcBef>
                <a:spcPts val="900"/>
              </a:spcBef>
              <a:buChar char="-"/>
              <a:defRPr sz="4100"/>
            </a:pPr>
            <a:r>
              <a:t>Now randomness belongs to the algorithm, not the workload.</a:t>
            </a:r>
          </a:p>
          <a:p>
            <a:pPr marL="457200" indent="-228600">
              <a:lnSpc>
                <a:spcPct val="130000"/>
              </a:lnSpc>
              <a:spcBef>
                <a:spcPts val="900"/>
              </a:spcBef>
              <a:buChar char="-"/>
              <a:defRPr sz="4100"/>
            </a:pPr>
            <a:r>
              <a:t>Question: can randomization guarantee fullness above 1/2 for every fixed sequence?</a:t>
            </a:r>
          </a:p>
        </p:txBody>
      </p:sp>
      <p:sp>
        <p:nvSpPr>
          <p:cNvPr id="701" name="Text Placeholder 4"/>
          <p:cNvSpPr>
            <a:spLocks noGrp="1"/>
          </p:cNvSpPr>
          <p:nvPr>
            <p:ph type="body" idx="21"/>
          </p:nvPr>
        </p:nvSpPr>
        <p:spPr>
          <a:xfrm>
            <a:off x="5009241" y="305272"/>
            <a:ext cx="18743688" cy="1252122"/>
          </a:xfrm>
          <a:prstGeom prst="rect">
            <a:avLst/>
          </a:prstGeom>
        </p:spPr>
        <p:txBody>
          <a:bodyPr>
            <a:normAutofit/>
          </a:bodyPr>
          <a:lstStyle>
            <a:lvl1pPr marL="795527" indent="-1093850" algn="r" defTabSz="1060704">
              <a:defRPr sz="7350">
                <a:solidFill>
                  <a:srgbClr val="FFFFFF"/>
                </a:solidFill>
              </a:defRPr>
            </a:lvl1pPr>
          </a:lstStyle>
          <a:p>
            <a:r>
              <a:t>Same Game, Harder Input</a:t>
            </a:r>
          </a:p>
        </p:txBody>
      </p:sp>
    </p:spTree>
  </p:cSld>
  <p:clrMapOvr>
    <a:masterClrMapping/>
  </p:clrMapOvr>
  <p:transition spd="med"/>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0" name="Body"/>
          <p:cNvSpPr txBox="1">
            <a:spLocks noGrp="1"/>
          </p:cNvSpPr>
          <p:nvPr>
            <p:ph type="body" idx="1"/>
          </p:nvPr>
        </p:nvSpPr>
        <p:spPr>
          <a:xfrm>
            <a:off x="1100000" y="2250000"/>
            <a:ext cx="22000000" cy="9000000"/>
          </a:xfrm>
          <a:prstGeom prst="rect">
            <a:avLst/>
          </a:prstGeom>
        </p:spPr>
        <p:txBody>
          <a:bodyPr/>
          <a:lstStyle/>
          <a:p>
            <a:pPr marL="457200" indent="-228600">
              <a:lnSpc>
                <a:spcPct val="130000"/>
              </a:lnSpc>
              <a:spcBef>
                <a:spcPts val="900"/>
              </a:spcBef>
              <a:buChar char="-"/>
              <a:defRPr sz="4100"/>
            </a:pPr>
            <a:r>
              <a:t>Each split creates two children in a binary tree.</a:t>
            </a:r>
          </a:p>
          <a:p>
            <a:pPr marL="457200" indent="-228600">
              <a:lnSpc>
                <a:spcPct val="130000"/>
              </a:lnSpc>
              <a:spcBef>
                <a:spcPts val="900"/>
              </a:spcBef>
              <a:buChar char="-"/>
              <a:defRPr sz="4100"/>
            </a:pPr>
            <a:r>
              <a:t>The current leaves form a frontier of this tree.</a:t>
            </a:r>
          </a:p>
          <a:p>
            <a:pPr marL="457200" indent="-228600">
              <a:lnSpc>
                <a:spcPct val="130000"/>
              </a:lnSpc>
              <a:spcBef>
                <a:spcPts val="900"/>
              </a:spcBef>
              <a:buChar char="-"/>
              <a:defRPr sz="4100"/>
            </a:pPr>
            <a:r>
              <a:t>A future insertion follows one root-to-leaf path.</a:t>
            </a:r>
          </a:p>
          <a:p>
            <a:pPr marL="457200" indent="-228600">
              <a:lnSpc>
                <a:spcPct val="130000"/>
              </a:lnSpc>
              <a:spcBef>
                <a:spcPts val="900"/>
              </a:spcBef>
              <a:buChar char="-"/>
              <a:defRPr sz="4100"/>
            </a:pPr>
            <a:r>
              <a:t>Lower-bound idea: force many leaves to stop receiving insertions while underfull.</a:t>
            </a:r>
          </a:p>
        </p:txBody>
      </p:sp>
      <p:sp>
        <p:nvSpPr>
          <p:cNvPr id="701" name="Text Placeholder 4"/>
          <p:cNvSpPr>
            <a:spLocks noGrp="1"/>
          </p:cNvSpPr>
          <p:nvPr>
            <p:ph type="body" idx="21"/>
          </p:nvPr>
        </p:nvSpPr>
        <p:spPr>
          <a:xfrm>
            <a:off x="5009241" y="305272"/>
            <a:ext cx="18743688" cy="1252122"/>
          </a:xfrm>
          <a:prstGeom prst="rect">
            <a:avLst/>
          </a:prstGeom>
        </p:spPr>
        <p:txBody>
          <a:bodyPr>
            <a:normAutofit/>
          </a:bodyPr>
          <a:lstStyle>
            <a:lvl1pPr marL="795527" indent="-1093850" algn="r" defTabSz="1060704">
              <a:defRPr sz="7350">
                <a:solidFill>
                  <a:srgbClr val="FFFFFF"/>
                </a:solidFill>
              </a:defRPr>
            </a:lvl1pPr>
          </a:lstStyle>
          <a:p>
            <a:r>
              <a:t>Splitting Tree View</a:t>
            </a:r>
          </a:p>
        </p:txBody>
      </p:sp>
    </p:spTree>
  </p:cSld>
  <p:clrMapOvr>
    <a:masterClrMapping/>
  </p:clrMapOvr>
  <p:transition spd="med"/>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0" name="Body"/>
          <p:cNvSpPr txBox="1">
            <a:spLocks noGrp="1"/>
          </p:cNvSpPr>
          <p:nvPr>
            <p:ph type="body" idx="1"/>
          </p:nvPr>
        </p:nvSpPr>
        <p:spPr>
          <a:xfrm>
            <a:off x="1100000" y="2250000"/>
            <a:ext cx="22000000" cy="9000000"/>
          </a:xfrm>
          <a:prstGeom prst="rect">
            <a:avLst/>
          </a:prstGeom>
        </p:spPr>
        <p:txBody>
          <a:bodyPr/>
          <a:lstStyle/>
          <a:p>
            <a:pPr marL="457200" indent="-228600">
              <a:lnSpc>
                <a:spcPct val="130000"/>
              </a:lnSpc>
              <a:spcBef>
                <a:spcPts val="900"/>
              </a:spcBef>
              <a:buChar char="-"/>
              <a:defRPr sz="4100"/>
            </a:pPr>
            <a:r>
              <a:t>Even splitting gives the trivial 1/2 guarantee.</a:t>
            </a:r>
          </a:p>
          <a:p>
            <a:pPr marL="457200" indent="-228600">
              <a:lnSpc>
                <a:spcPct val="130000"/>
              </a:lnSpc>
              <a:spcBef>
                <a:spcPts val="900"/>
              </a:spcBef>
              <a:buChar char="-"/>
              <a:defRPr sz="4100"/>
            </a:pPr>
            <a:r>
              <a:t>Against deterministic algorithms, an adaptive adversary can force no better.</a:t>
            </a:r>
          </a:p>
          <a:p>
            <a:pPr marL="457200" indent="-228600">
              <a:lnSpc>
                <a:spcPct val="130000"/>
              </a:lnSpc>
              <a:spcBef>
                <a:spcPts val="900"/>
              </a:spcBef>
              <a:buChar char="-"/>
              <a:defRPr sz="4100"/>
            </a:pPr>
            <a:r>
              <a:t>So the interesting case is randomized algorithms against oblivious sequences.</a:t>
            </a:r>
          </a:p>
          <a:p>
            <a:pPr marL="457200" indent="-228600">
              <a:lnSpc>
                <a:spcPct val="130000"/>
              </a:lnSpc>
              <a:spcBef>
                <a:spcPts val="900"/>
              </a:spcBef>
              <a:buChar char="-"/>
              <a:defRPr sz="4100"/>
            </a:pPr>
            <a:r>
              <a:t>The sequence is fixed, but it can still encode a trap.</a:t>
            </a:r>
          </a:p>
        </p:txBody>
      </p:sp>
      <p:sp>
        <p:nvSpPr>
          <p:cNvPr id="701" name="Text Placeholder 4"/>
          <p:cNvSpPr>
            <a:spLocks noGrp="1"/>
          </p:cNvSpPr>
          <p:nvPr>
            <p:ph type="body" idx="21"/>
          </p:nvPr>
        </p:nvSpPr>
        <p:spPr>
          <a:xfrm>
            <a:off x="5009241" y="305272"/>
            <a:ext cx="18743688" cy="1252122"/>
          </a:xfrm>
          <a:prstGeom prst="rect">
            <a:avLst/>
          </a:prstGeom>
        </p:spPr>
        <p:txBody>
          <a:bodyPr>
            <a:normAutofit/>
          </a:bodyPr>
          <a:lstStyle>
            <a:lvl1pPr marL="795527" indent="-1093850" algn="r" defTabSz="1060704">
              <a:defRPr sz="7350">
                <a:solidFill>
                  <a:srgbClr val="FFFFFF"/>
                </a:solidFill>
              </a:defRPr>
            </a:lvl1pPr>
          </a:lstStyle>
          <a:p>
            <a:r>
              <a:t>Deterministic Algorithms</a:t>
            </a:r>
          </a:p>
        </p:txBody>
      </p:sp>
    </p:spTree>
  </p:cSld>
  <p:clrMapOvr>
    <a:masterClrMapping/>
  </p:clrMapOvr>
  <p:transition spd="med"/>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0" name="Body"/>
          <p:cNvSpPr txBox="1">
            <a:spLocks noGrp="1"/>
          </p:cNvSpPr>
          <p:nvPr>
            <p:ph type="body" idx="1"/>
          </p:nvPr>
        </p:nvSpPr>
        <p:spPr>
          <a:xfrm>
            <a:off x="1100000" y="2250000"/>
            <a:ext cx="22000000" cy="9000000"/>
          </a:xfrm>
          <a:prstGeom prst="rect">
            <a:avLst/>
          </a:prstGeom>
        </p:spPr>
        <p:txBody>
          <a:bodyPr/>
          <a:lstStyle/>
          <a:p>
            <a:pPr marL="457200" indent="-228600">
              <a:lnSpc>
                <a:spcPct val="130000"/>
              </a:lnSpc>
              <a:spcBef>
                <a:spcPts val="900"/>
              </a:spcBef>
              <a:buChar char="-"/>
              <a:defRPr sz="4100"/>
            </a:pPr>
            <a:r>
              <a:t>Maintain a cursor between two neighboring keys.</a:t>
            </a:r>
          </a:p>
          <a:p>
            <a:pPr marL="457200" indent="-228600">
              <a:lnSpc>
                <a:spcPct val="130000"/>
              </a:lnSpc>
              <a:spcBef>
                <a:spcPts val="900"/>
              </a:spcBef>
              <a:buChar char="-"/>
              <a:defRPr sz="4100"/>
            </a:pPr>
            <a:r>
              <a:t>Insert alternately to the left and right of the cursor.</a:t>
            </a:r>
          </a:p>
          <a:p>
            <a:pPr marL="457200" indent="-228600">
              <a:lnSpc>
                <a:spcPct val="130000"/>
              </a:lnSpc>
              <a:spcBef>
                <a:spcPts val="900"/>
              </a:spcBef>
              <a:buChar char="-"/>
              <a:defRPr sz="4100"/>
            </a:pPr>
            <a:r>
              <a:t>For restricted algorithms, one sibling is abandoned after each split.</a:t>
            </a:r>
          </a:p>
          <a:p>
            <a:pPr marL="457200" indent="-228600">
              <a:lnSpc>
                <a:spcPct val="130000"/>
              </a:lnSpc>
              <a:spcBef>
                <a:spcPts val="900"/>
              </a:spcBef>
              <a:buChar char="-"/>
              <a:defRPr sz="4100"/>
            </a:pPr>
            <a:r>
              <a:t>The abandoned leaves have average fullness at most 2/3.</a:t>
            </a:r>
          </a:p>
        </p:txBody>
      </p:sp>
      <p:sp>
        <p:nvSpPr>
          <p:cNvPr id="701" name="Text Placeholder 4"/>
          <p:cNvSpPr>
            <a:spLocks noGrp="1"/>
          </p:cNvSpPr>
          <p:nvPr>
            <p:ph type="body" idx="21"/>
          </p:nvPr>
        </p:nvSpPr>
        <p:spPr>
          <a:xfrm>
            <a:off x="5009241" y="305272"/>
            <a:ext cx="18743688" cy="1252122"/>
          </a:xfrm>
          <a:prstGeom prst="rect">
            <a:avLst/>
          </a:prstGeom>
        </p:spPr>
        <p:txBody>
          <a:bodyPr>
            <a:normAutofit/>
          </a:bodyPr>
          <a:lstStyle>
            <a:lvl1pPr marL="795527" indent="-1093850" algn="r" defTabSz="1060704">
              <a:defRPr sz="7350">
                <a:solidFill>
                  <a:srgbClr val="FFFFFF"/>
                </a:solidFill>
              </a:defRPr>
            </a:lvl1pPr>
          </a:lstStyle>
          <a:p>
            <a:r>
              <a:t>The Twiddle Workload</a:t>
            </a:r>
          </a:p>
        </p:txBody>
      </p:sp>
    </p:spTree>
  </p:cSld>
  <p:clrMapOvr>
    <a:masterClrMapping/>
  </p:clrMapOvr>
  <p:transition spd="med"/>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0" name="Body"/>
          <p:cNvSpPr txBox="1">
            <a:spLocks noGrp="1"/>
          </p:cNvSpPr>
          <p:nvPr>
            <p:ph type="body" idx="1"/>
          </p:nvPr>
        </p:nvSpPr>
        <p:spPr>
          <a:xfrm>
            <a:off x="1100000" y="2250000"/>
            <a:ext cx="22000000" cy="9000000"/>
          </a:xfrm>
          <a:prstGeom prst="rect">
            <a:avLst/>
          </a:prstGeom>
        </p:spPr>
        <p:txBody>
          <a:bodyPr/>
          <a:lstStyle/>
          <a:p>
            <a:pPr marL="457200" indent="-228600">
              <a:lnSpc>
                <a:spcPct val="130000"/>
              </a:lnSpc>
              <a:spcBef>
                <a:spcPts val="900"/>
              </a:spcBef>
              <a:buChar char="-"/>
              <a:defRPr sz="4100"/>
            </a:pPr>
            <a:r>
              <a:t>Make the order unpredictable: left-right or right-left.</a:t>
            </a:r>
          </a:p>
          <a:p>
            <a:pPr marL="457200" indent="-228600">
              <a:lnSpc>
                <a:spcPct val="130000"/>
              </a:lnSpc>
              <a:spcBef>
                <a:spcPts val="900"/>
              </a:spcBef>
              <a:buChar char="-"/>
              <a:defRPr sz="4100"/>
            </a:pPr>
            <a:r>
              <a:t>To keep filling both siblings, the algorithm must repeatedly guess the next side.</a:t>
            </a:r>
          </a:p>
          <a:p>
            <a:pPr marL="457200" indent="-228600">
              <a:lnSpc>
                <a:spcPct val="130000"/>
              </a:lnSpc>
              <a:spcBef>
                <a:spcPts val="900"/>
              </a:spcBef>
              <a:buChar char="-"/>
              <a:defRPr sz="4100"/>
            </a:pPr>
            <a:r>
              <a:t>A wrong guess leaves an underfull sibling behind.</a:t>
            </a:r>
          </a:p>
          <a:p>
            <a:pPr marL="457200" indent="-228600">
              <a:lnSpc>
                <a:spcPct val="130000"/>
              </a:lnSpc>
              <a:spcBef>
                <a:spcPts val="900"/>
              </a:spcBef>
              <a:buChar char="-"/>
              <a:defRPr sz="4100"/>
            </a:pPr>
            <a:r>
              <a:t>For large B, repeatedly guessing correctly has tiny probability.</a:t>
            </a:r>
          </a:p>
        </p:txBody>
      </p:sp>
      <p:sp>
        <p:nvSpPr>
          <p:cNvPr id="701" name="Text Placeholder 4"/>
          <p:cNvSpPr>
            <a:spLocks noGrp="1"/>
          </p:cNvSpPr>
          <p:nvPr>
            <p:ph type="body" idx="21"/>
          </p:nvPr>
        </p:nvSpPr>
        <p:spPr>
          <a:xfrm>
            <a:off x="5009241" y="305272"/>
            <a:ext cx="18743688" cy="1252122"/>
          </a:xfrm>
          <a:prstGeom prst="rect">
            <a:avLst/>
          </a:prstGeom>
        </p:spPr>
        <p:txBody>
          <a:bodyPr>
            <a:normAutofit/>
          </a:bodyPr>
          <a:lstStyle>
            <a:lvl1pPr marL="795527" indent="-1093850" algn="r" defTabSz="1060704">
              <a:defRPr sz="7350">
                <a:solidFill>
                  <a:srgbClr val="FFFFFF"/>
                </a:solidFill>
              </a:defRPr>
            </a:lvl1pPr>
          </a:lstStyle>
          <a:p>
            <a:r>
              <a:t>Randomized Twiddle</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21" name="Causes performance degradations:…"/>
              <p:cNvSpPr txBox="1">
                <a:spLocks noGrp="1"/>
              </p:cNvSpPr>
              <p:nvPr>
                <p:ph type="body" idx="1"/>
              </p:nvPr>
            </p:nvSpPr>
            <p:spPr>
              <a:xfrm>
                <a:off x="586111" y="2303618"/>
                <a:ext cx="22548011" cy="6417663"/>
              </a:xfrm>
              <a:prstGeom prst="rect">
                <a:avLst/>
              </a:prstGeom>
            </p:spPr>
            <p:txBody>
              <a:bodyPr/>
              <a:lstStyle/>
              <a:p>
                <a:pPr lvl="1">
                  <a:lnSpc>
                    <a:spcPct val="150000"/>
                  </a:lnSpc>
                  <a:defRPr sz="6000"/>
                </a:pPr>
                <a:r>
                  <a:t>Causes performance degradations:</a:t>
                </a:r>
              </a:p>
              <a:p>
                <a:pPr marL="1536700" lvl="1" indent="-647700">
                  <a:lnSpc>
                    <a:spcPct val="150000"/>
                  </a:lnSpc>
                  <a:buClrTx/>
                  <a:buChar char="-"/>
                  <a:defRPr sz="5200"/>
                </a:pPr>
                <a:r>
                  <a:t>Cache misses:</a:t>
                </a:r>
              </a:p>
              <a:p>
                <a:pPr marL="1498600" lvl="2" indent="-228600">
                  <a:lnSpc>
                    <a:spcPct val="150000"/>
                  </a:lnSpc>
                  <a:buClrTx/>
                  <a:defRPr sz="5200">
                    <a:solidFill>
                      <a:srgbClr val="4F0F87"/>
                    </a:solidFill>
                  </a:defRPr>
                </a:pPr>
                <a:r>
                  <a:t> More empty blocks </a:t>
                </a:r>
                <a14:m>
                  <m:oMath xmlns:m="http://schemas.openxmlformats.org/officeDocument/2006/math">
                    <m:r>
                      <a:rPr sz="6250" i="1">
                        <a:solidFill>
                          <a:srgbClr val="4F0F87"/>
                        </a:solidFill>
                        <a:latin typeface="Cambria Math" panose="02040503050406030204" pitchFamily="18" charset="0"/>
                      </a:rPr>
                      <m:t>→</m:t>
                    </m:r>
                  </m:oMath>
                </a14:m>
                <a:r>
                  <a:t> Smaller average fanout </a:t>
                </a:r>
                <a14:m>
                  <m:oMath xmlns:m="http://schemas.openxmlformats.org/officeDocument/2006/math">
                    <m:r>
                      <a:rPr sz="6250" i="1">
                        <a:solidFill>
                          <a:srgbClr val="4F0F87"/>
                        </a:solidFill>
                        <a:latin typeface="Cambria Math" panose="02040503050406030204" pitchFamily="18" charset="0"/>
                      </a:rPr>
                      <m:t>→</m:t>
                    </m:r>
                  </m:oMath>
                </a14:m>
                <a:r>
                  <a:t> Deeper tree</a:t>
                </a:r>
              </a:p>
              <a:p>
                <a:pPr marL="1536700" lvl="1" indent="-647700">
                  <a:lnSpc>
                    <a:spcPct val="150000"/>
                  </a:lnSpc>
                  <a:buClrTx/>
                  <a:buChar char="-"/>
                  <a:defRPr sz="5200"/>
                </a:pPr>
                <a:r>
                  <a:t>Higher rebalancing costs</a:t>
                </a:r>
              </a:p>
              <a:p>
                <a:pPr marL="1536700" lvl="1" indent="-647700">
                  <a:lnSpc>
                    <a:spcPct val="150000"/>
                  </a:lnSpc>
                  <a:buClrTx/>
                  <a:buChar char="-"/>
                  <a:defRPr sz="5200"/>
                </a:pPr>
                <a:r>
                  <a:t>Etc</a:t>
                </a:r>
              </a:p>
            </p:txBody>
          </p:sp>
        </mc:Choice>
        <mc:Fallback xmlns="">
          <p:sp>
            <p:nvSpPr>
              <p:cNvPr id="121" name="Causes performance degradations:…"/>
              <p:cNvSpPr txBox="1">
                <a:spLocks noGrp="1" noRot="1" noChangeAspect="1" noMove="1" noResize="1" noEditPoints="1" noAdjustHandles="1" noChangeArrowheads="1" noChangeShapeType="1" noTextEdit="1"/>
              </p:cNvSpPr>
              <p:nvPr>
                <p:ph type="body" idx="1"/>
              </p:nvPr>
            </p:nvSpPr>
            <p:spPr>
              <a:xfrm>
                <a:off x="586111" y="2303618"/>
                <a:ext cx="22548011" cy="6417663"/>
              </a:xfrm>
              <a:prstGeom prst="rect">
                <a:avLst/>
              </a:prstGeom>
              <a:blipFill>
                <a:blip r:embed="rId3"/>
                <a:stretch>
                  <a:fillRect l="-865" b="-2564"/>
                </a:stretch>
              </a:blipFill>
            </p:spPr>
            <p:txBody>
              <a:bodyPr/>
              <a:lstStyle/>
              <a:p>
                <a:r>
                  <a:rPr lang="zh-CN" altLang="en-US">
                    <a:noFill/>
                  </a:rPr>
                  <a:t> </a:t>
                </a:r>
              </a:p>
            </p:txBody>
          </p:sp>
        </mc:Fallback>
      </mc:AlternateContent>
      <p:sp>
        <p:nvSpPr>
          <p:cNvPr id="122" name="Text Placeholder 4"/>
          <p:cNvSpPr>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lnSpcReduction="10000"/>
          </a:bodyPr>
          <a:lstStyle>
            <a:lvl1pPr marL="795527" indent="-1093850" algn="r" defTabSz="1060704">
              <a:defRPr sz="8352">
                <a:solidFill>
                  <a:srgbClr val="FFFFFF"/>
                </a:solidFill>
              </a:defRPr>
            </a:lvl1pPr>
          </a:lstStyle>
          <a:p>
            <a:r>
              <a:t>Internal Fragmentation</a:t>
            </a:r>
          </a:p>
        </p:txBody>
      </p:sp>
      <p:sp>
        <p:nvSpPr>
          <p:cNvPr id="123" name="Goal: Minimize internal fragmentation"/>
          <p:cNvSpPr txBox="1"/>
          <p:nvPr/>
        </p:nvSpPr>
        <p:spPr>
          <a:xfrm>
            <a:off x="1300554" y="8883302"/>
            <a:ext cx="21782892" cy="16034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42900" tIns="342900" rIns="342900" bIns="342900" anchor="ctr">
            <a:spAutoFit/>
          </a:bodyPr>
          <a:lstStyle>
            <a:lvl1pPr>
              <a:defRPr sz="6000">
                <a:solidFill>
                  <a:srgbClr val="4F0F87"/>
                </a:solidFill>
              </a:defRPr>
            </a:lvl1pPr>
          </a:lstStyle>
          <a:p>
            <a:r>
              <a:t>Goal: Minimize internal fragmentation</a:t>
            </a:r>
          </a:p>
        </p:txBody>
      </p:sp>
      <p:sp>
        <p:nvSpPr>
          <p:cNvPr id="124" name="Rectangle: Rounded Corners 5"/>
          <p:cNvSpPr/>
          <p:nvPr/>
        </p:nvSpPr>
        <p:spPr>
          <a:xfrm>
            <a:off x="1727314" y="8939658"/>
            <a:ext cx="21148453" cy="1593973"/>
          </a:xfrm>
          <a:prstGeom prst="roundRect">
            <a:avLst>
              <a:gd name="adj" fmla="val 14353"/>
            </a:avLst>
          </a:prstGeom>
          <a:ln>
            <a:solidFill>
              <a:srgbClr val="000000"/>
            </a:solidFill>
          </a:ln>
          <a:effectLst>
            <a:outerShdw blurRad="38100" dist="23000" dir="5400000" rotWithShape="0">
              <a:srgbClr val="000000">
                <a:alpha val="35000"/>
              </a:srgbClr>
            </a:outerShdw>
          </a:effectLst>
        </p:spPr>
        <p:txBody>
          <a:bodyPr lIns="45719" rIns="45719" anchor="ctr"/>
          <a:lstStyle/>
          <a:p>
            <a:pPr indent="0" defTabSz="457200">
              <a:buClrTx/>
              <a:defRPr sz="1800" b="0">
                <a:solidFill>
                  <a:srgbClr val="FFFFFF"/>
                </a:solidFill>
                <a:latin typeface="Calibri"/>
                <a:ea typeface="Calibri"/>
                <a:cs typeface="Calibri"/>
                <a:sym typeface="Calibri"/>
              </a:defRPr>
            </a:pPr>
            <a:endParaRPr/>
          </a:p>
        </p:txBody>
      </p:sp>
    </p:spTree>
  </p:cSld>
  <p:clrMapOvr>
    <a:masterClrMapping/>
  </p:clrMapOvr>
  <p:transition spd="med"/>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0" name="Body"/>
          <p:cNvSpPr txBox="1">
            <a:spLocks noGrp="1"/>
          </p:cNvSpPr>
          <p:nvPr>
            <p:ph type="body" idx="1"/>
          </p:nvPr>
        </p:nvSpPr>
        <p:spPr>
          <a:xfrm>
            <a:off x="1100000" y="2250000"/>
            <a:ext cx="22000000" cy="9000000"/>
          </a:xfrm>
          <a:prstGeom prst="rect">
            <a:avLst/>
          </a:prstGeom>
        </p:spPr>
        <p:txBody>
          <a:bodyPr/>
          <a:lstStyle/>
          <a:p>
            <a:pPr marL="457200" indent="-228600">
              <a:lnSpc>
                <a:spcPct val="130000"/>
              </a:lnSpc>
              <a:spcBef>
                <a:spcPts val="900"/>
              </a:spcBef>
              <a:buChar char="-"/>
              <a:defRPr sz="4100"/>
            </a:pPr>
            <a:r>
              <a:t>Oblivious sequences can still contain traps for randomized algorithms.</a:t>
            </a:r>
          </a:p>
          <a:p>
            <a:pPr marL="457200" indent="-228600">
              <a:lnSpc>
                <a:spcPct val="130000"/>
              </a:lnSpc>
              <a:spcBef>
                <a:spcPts val="900"/>
              </a:spcBef>
              <a:buChar char="-"/>
              <a:defRPr sz="4100"/>
            </a:pPr>
            <a:r>
              <a:t>The twiddle argument points toward a 2/3 barrier for online fullness.</a:t>
            </a:r>
          </a:p>
          <a:p>
            <a:pPr marL="457200" indent="-228600">
              <a:lnSpc>
                <a:spcPct val="130000"/>
              </a:lnSpc>
              <a:spcBef>
                <a:spcPts val="900"/>
              </a:spcBef>
              <a:buChar char="-"/>
              <a:defRPr sz="4100"/>
            </a:pPr>
            <a:r>
              <a:t>The notes also explore a stronger two-stage attack near 0.655.</a:t>
            </a:r>
          </a:p>
          <a:p>
            <a:pPr marL="457200" indent="-228600">
              <a:lnSpc>
                <a:spcPct val="130000"/>
              </a:lnSpc>
              <a:spcBef>
                <a:spcPts val="900"/>
              </a:spcBef>
              <a:buChar char="-"/>
              <a:defRPr sz="4100"/>
            </a:pPr>
            <a:r>
              <a:t>Offline/lookahead variants can do much better, so online uncertainty is central.</a:t>
            </a:r>
          </a:p>
        </p:txBody>
      </p:sp>
      <p:sp>
        <p:nvSpPr>
          <p:cNvPr id="701" name="Text Placeholder 4"/>
          <p:cNvSpPr>
            <a:spLocks noGrp="1"/>
          </p:cNvSpPr>
          <p:nvPr>
            <p:ph type="body" idx="21"/>
          </p:nvPr>
        </p:nvSpPr>
        <p:spPr>
          <a:xfrm>
            <a:off x="5009241" y="305272"/>
            <a:ext cx="18743688" cy="1252122"/>
          </a:xfrm>
          <a:prstGeom prst="rect">
            <a:avLst/>
          </a:prstGeom>
        </p:spPr>
        <p:txBody>
          <a:bodyPr>
            <a:normAutofit/>
          </a:bodyPr>
          <a:lstStyle>
            <a:lvl1pPr marL="795527" indent="-1093850" algn="r" defTabSz="1060704">
              <a:defRPr sz="7350">
                <a:solidFill>
                  <a:srgbClr val="FFFFFF"/>
                </a:solidFill>
              </a:defRPr>
            </a:lvl1pPr>
          </a:lstStyle>
          <a:p>
            <a:r>
              <a:t>What This Suggests</a:t>
            </a:r>
          </a:p>
        </p:txBody>
      </p:sp>
    </p:spTree>
  </p:cSld>
  <p:clrMapOvr>
    <a:masterClrMapping/>
  </p:clrMapOvr>
  <p:transition spd="med"/>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0" name="Body"/>
          <p:cNvSpPr txBox="1">
            <a:spLocks noGrp="1"/>
          </p:cNvSpPr>
          <p:nvPr>
            <p:ph type="body" idx="1"/>
          </p:nvPr>
        </p:nvSpPr>
        <p:spPr>
          <a:xfrm>
            <a:off x="1100000" y="2250000"/>
            <a:ext cx="22000000" cy="9000000"/>
          </a:xfrm>
          <a:prstGeom prst="rect">
            <a:avLst/>
          </a:prstGeom>
        </p:spPr>
        <p:txBody>
          <a:bodyPr/>
          <a:lstStyle/>
          <a:p>
            <a:pPr marL="457200" indent="-228600">
              <a:lnSpc>
                <a:spcPct val="130000"/>
              </a:lnSpc>
              <a:spcBef>
                <a:spcPts val="900"/>
              </a:spcBef>
              <a:buChar char="-"/>
              <a:defRPr sz="4100"/>
            </a:pPr>
            <a:r>
              <a:t>Is even splitting optimal against Yao's workload?</a:t>
            </a:r>
          </a:p>
          <a:p>
            <a:pPr marL="457200" indent="-228600">
              <a:lnSpc>
                <a:spcPct val="130000"/>
              </a:lnSpc>
              <a:spcBef>
                <a:spcPts val="900"/>
              </a:spcBef>
              <a:buChar char="-"/>
              <a:defRPr sz="4100"/>
            </a:pPr>
            <a:r>
              <a:t>Can we get tight bounds for even splitting against batched insertions?</a:t>
            </a:r>
          </a:p>
          <a:p>
            <a:pPr marL="457200" indent="-228600">
              <a:lnSpc>
                <a:spcPct val="130000"/>
              </a:lnSpc>
              <a:spcBef>
                <a:spcPts val="900"/>
              </a:spcBef>
              <a:buChar char="-"/>
              <a:defRPr sz="4100"/>
            </a:pPr>
            <a:r>
              <a:t>Can one splitting rule beat 1/2 without knowing r?</a:t>
            </a:r>
          </a:p>
          <a:p>
            <a:pPr marL="457200" indent="-228600">
              <a:lnSpc>
                <a:spcPct val="130000"/>
              </a:lnSpc>
              <a:spcBef>
                <a:spcPts val="900"/>
              </a:spcBef>
              <a:buChar char="-"/>
              <a:defRPr sz="4100"/>
            </a:pPr>
            <a:r>
              <a:t>What is the exact threshold against oblivious adversaries?</a:t>
            </a:r>
          </a:p>
          <a:p>
            <a:pPr marL="457200" indent="-228600">
              <a:lnSpc>
                <a:spcPct val="130000"/>
              </a:lnSpc>
              <a:spcBef>
                <a:spcPts val="900"/>
              </a:spcBef>
              <a:buChar char="-"/>
              <a:defRPr sz="4100"/>
            </a:pPr>
            <a:r>
              <a:t>How much lookahead is enough to beat the online barriers?</a:t>
            </a:r>
          </a:p>
        </p:txBody>
      </p:sp>
      <p:sp>
        <p:nvSpPr>
          <p:cNvPr id="701" name="Text Placeholder 4"/>
          <p:cNvSpPr>
            <a:spLocks noGrp="1"/>
          </p:cNvSpPr>
          <p:nvPr>
            <p:ph type="body" idx="21"/>
          </p:nvPr>
        </p:nvSpPr>
        <p:spPr>
          <a:xfrm>
            <a:off x="5009241" y="305272"/>
            <a:ext cx="18743688" cy="1252122"/>
          </a:xfrm>
          <a:prstGeom prst="rect">
            <a:avLst/>
          </a:prstGeom>
        </p:spPr>
        <p:txBody>
          <a:bodyPr>
            <a:normAutofit/>
          </a:bodyPr>
          <a:lstStyle>
            <a:lvl1pPr marL="795527" indent="-1093850" algn="r" defTabSz="1060704">
              <a:defRPr sz="7350">
                <a:solidFill>
                  <a:srgbClr val="FFFFFF"/>
                </a:solidFill>
              </a:defRPr>
            </a:lvl1pPr>
          </a:lstStyle>
          <a:p>
            <a:r>
              <a:t>Open Questions</a:t>
            </a:r>
          </a:p>
        </p:txBody>
      </p:sp>
    </p:spTree>
  </p:cSld>
  <p:clrMapOvr>
    <a:masterClrMapping/>
  </p:clrMapOvr>
  <p:transition spd="med"/>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3" name="Questions?"/>
          <p:cNvSpPr txBox="1">
            <a:spLocks noGrp="1"/>
          </p:cNvSpPr>
          <p:nvPr>
            <p:ph type="body" idx="1"/>
          </p:nvPr>
        </p:nvSpPr>
        <p:spPr>
          <a:xfrm>
            <a:off x="930695" y="2320551"/>
            <a:ext cx="22548011" cy="10020077"/>
          </a:xfrm>
          <a:prstGeom prst="rect">
            <a:avLst/>
          </a:prstGeom>
        </p:spPr>
        <p:txBody>
          <a:bodyPr/>
          <a:lstStyle>
            <a:lvl1pPr>
              <a:defRPr sz="8600">
                <a:solidFill>
                  <a:srgbClr val="4F0F87"/>
                </a:solidFill>
              </a:defRPr>
            </a:lvl1pPr>
          </a:lstStyle>
          <a:p>
            <a:r>
              <a:t>Questions?</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 name="Text Placeholder 4"/>
          <p:cNvSpPr>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lnSpcReduction="10000"/>
          </a:bodyPr>
          <a:lstStyle>
            <a:lvl1pPr marL="795527" indent="-1093850" algn="r" defTabSz="1060704">
              <a:defRPr sz="8352">
                <a:solidFill>
                  <a:srgbClr val="FFFFFF"/>
                </a:solidFill>
              </a:defRPr>
            </a:lvl1pPr>
          </a:lstStyle>
          <a:p>
            <a:r>
              <a:t>What Can We Do About It?</a:t>
            </a:r>
          </a:p>
        </p:txBody>
      </p:sp>
      <p:sp>
        <p:nvSpPr>
          <p:cNvPr id="129" name="Internal Fragmentation"/>
          <p:cNvSpPr/>
          <p:nvPr/>
        </p:nvSpPr>
        <p:spPr>
          <a:xfrm>
            <a:off x="16821433" y="6517169"/>
            <a:ext cx="5841193" cy="2179847"/>
          </a:xfrm>
          <a:prstGeom prst="roundRect">
            <a:avLst>
              <a:gd name="adj" fmla="val 8739"/>
            </a:avLst>
          </a:prstGeom>
          <a:solidFill>
            <a:srgbClr val="000000"/>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indent="0">
              <a:defRPr sz="6000" b="0">
                <a:solidFill>
                  <a:srgbClr val="FFFFFF"/>
                </a:solidFill>
                <a:latin typeface="+mn-lt"/>
                <a:ea typeface="+mn-ea"/>
                <a:cs typeface="+mn-cs"/>
                <a:sym typeface="Helvetica Neue Medium"/>
              </a:defRPr>
            </a:lvl1pPr>
          </a:lstStyle>
          <a:p>
            <a:r>
              <a:t>Internal Fragmentation</a:t>
            </a:r>
          </a:p>
        </p:txBody>
      </p:sp>
      <p:sp>
        <p:nvSpPr>
          <p:cNvPr id="130" name="Key Migration"/>
          <p:cNvSpPr/>
          <p:nvPr/>
        </p:nvSpPr>
        <p:spPr>
          <a:xfrm>
            <a:off x="3547403" y="5271999"/>
            <a:ext cx="5168143" cy="2179846"/>
          </a:xfrm>
          <a:prstGeom prst="roundRect">
            <a:avLst>
              <a:gd name="adj" fmla="val 8739"/>
            </a:avLst>
          </a:prstGeom>
          <a:solidFill>
            <a:srgbClr val="4F0F87"/>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indent="0">
              <a:defRPr sz="6000" b="0">
                <a:solidFill>
                  <a:srgbClr val="FFFFFF"/>
                </a:solidFill>
                <a:latin typeface="+mn-lt"/>
                <a:ea typeface="+mn-ea"/>
                <a:cs typeface="+mn-cs"/>
                <a:sym typeface="Helvetica Neue Medium"/>
              </a:defRPr>
            </a:lvl1pPr>
          </a:lstStyle>
          <a:p>
            <a:r>
              <a:t>Key Migration</a:t>
            </a:r>
          </a:p>
        </p:txBody>
      </p:sp>
      <p:sp>
        <p:nvSpPr>
          <p:cNvPr id="131" name="Splitting Decisions"/>
          <p:cNvSpPr/>
          <p:nvPr/>
        </p:nvSpPr>
        <p:spPr>
          <a:xfrm>
            <a:off x="3547403" y="2769079"/>
            <a:ext cx="5168143" cy="2179847"/>
          </a:xfrm>
          <a:prstGeom prst="roundRect">
            <a:avLst>
              <a:gd name="adj" fmla="val 8739"/>
            </a:avLst>
          </a:prstGeom>
          <a:solidFill>
            <a:srgbClr val="4F0F87"/>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indent="0">
              <a:defRPr sz="6000" b="0">
                <a:solidFill>
                  <a:srgbClr val="FFFFFF"/>
                </a:solidFill>
                <a:latin typeface="+mn-lt"/>
                <a:ea typeface="+mn-ea"/>
                <a:cs typeface="+mn-cs"/>
                <a:sym typeface="Helvetica Neue Medium"/>
              </a:defRPr>
            </a:lvl1pPr>
          </a:lstStyle>
          <a:p>
            <a:r>
              <a:t>Splitting Decisions</a:t>
            </a:r>
          </a:p>
        </p:txBody>
      </p:sp>
      <p:sp>
        <p:nvSpPr>
          <p:cNvPr id="132" name="Node Merging"/>
          <p:cNvSpPr/>
          <p:nvPr/>
        </p:nvSpPr>
        <p:spPr>
          <a:xfrm>
            <a:off x="3547403" y="7774919"/>
            <a:ext cx="5168143" cy="2179846"/>
          </a:xfrm>
          <a:prstGeom prst="roundRect">
            <a:avLst>
              <a:gd name="adj" fmla="val 8739"/>
            </a:avLst>
          </a:prstGeom>
          <a:solidFill>
            <a:srgbClr val="4F0F87"/>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indent="0">
              <a:defRPr sz="6000" b="0">
                <a:solidFill>
                  <a:srgbClr val="FFFFFF"/>
                </a:solidFill>
                <a:latin typeface="+mn-lt"/>
                <a:ea typeface="+mn-ea"/>
                <a:cs typeface="+mn-cs"/>
                <a:sym typeface="Helvetica Neue Medium"/>
              </a:defRPr>
            </a:lvl1pPr>
          </a:lstStyle>
          <a:p>
            <a:r>
              <a:t>Node Merging</a:t>
            </a:r>
          </a:p>
        </p:txBody>
      </p:sp>
      <p:sp>
        <p:nvSpPr>
          <p:cNvPr id="133" name="Rebuild Tree"/>
          <p:cNvSpPr/>
          <p:nvPr/>
        </p:nvSpPr>
        <p:spPr>
          <a:xfrm>
            <a:off x="3547403" y="10277838"/>
            <a:ext cx="5168143" cy="2179846"/>
          </a:xfrm>
          <a:prstGeom prst="roundRect">
            <a:avLst>
              <a:gd name="adj" fmla="val 8739"/>
            </a:avLst>
          </a:prstGeom>
          <a:solidFill>
            <a:srgbClr val="4F0F87"/>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indent="0">
              <a:defRPr sz="6000" b="0">
                <a:solidFill>
                  <a:srgbClr val="FFFFFF"/>
                </a:solidFill>
                <a:latin typeface="+mn-lt"/>
                <a:ea typeface="+mn-ea"/>
                <a:cs typeface="+mn-cs"/>
                <a:sym typeface="Helvetica Neue Medium"/>
              </a:defRPr>
            </a:lvl1pPr>
          </a:lstStyle>
          <a:p>
            <a:r>
              <a:t>Rebuild Tree</a:t>
            </a:r>
          </a:p>
        </p:txBody>
      </p:sp>
      <p:sp>
        <p:nvSpPr>
          <p:cNvPr id="134" name="Line"/>
          <p:cNvSpPr/>
          <p:nvPr/>
        </p:nvSpPr>
        <p:spPr>
          <a:xfrm>
            <a:off x="8735621" y="3835316"/>
            <a:ext cx="8119554" cy="3860468"/>
          </a:xfrm>
          <a:prstGeom prst="line">
            <a:avLst/>
          </a:prstGeom>
          <a:ln w="25400">
            <a:solidFill>
              <a:srgbClr val="000000"/>
            </a:solidFill>
            <a:miter lim="400000"/>
          </a:ln>
        </p:spPr>
        <p:txBody>
          <a:bodyPr lIns="50800" tIns="50800" rIns="50800" bIns="50800" anchor="ctr"/>
          <a:lstStyle/>
          <a:p>
            <a:endParaRPr/>
          </a:p>
        </p:txBody>
      </p:sp>
      <p:sp>
        <p:nvSpPr>
          <p:cNvPr id="135" name="Line"/>
          <p:cNvSpPr/>
          <p:nvPr/>
        </p:nvSpPr>
        <p:spPr>
          <a:xfrm>
            <a:off x="8645794" y="6484873"/>
            <a:ext cx="8426208" cy="1227045"/>
          </a:xfrm>
          <a:prstGeom prst="line">
            <a:avLst/>
          </a:prstGeom>
          <a:ln w="25400">
            <a:solidFill>
              <a:srgbClr val="000000"/>
            </a:solidFill>
            <a:miter lim="400000"/>
          </a:ln>
        </p:spPr>
        <p:txBody>
          <a:bodyPr lIns="50800" tIns="50800" rIns="50800" bIns="50800" anchor="ctr"/>
          <a:lstStyle/>
          <a:p>
            <a:endParaRPr/>
          </a:p>
        </p:txBody>
      </p:sp>
      <p:sp>
        <p:nvSpPr>
          <p:cNvPr id="136" name="Line"/>
          <p:cNvSpPr/>
          <p:nvPr/>
        </p:nvSpPr>
        <p:spPr>
          <a:xfrm flipV="1">
            <a:off x="8696594" y="7694862"/>
            <a:ext cx="8197608" cy="1227021"/>
          </a:xfrm>
          <a:prstGeom prst="line">
            <a:avLst/>
          </a:prstGeom>
          <a:ln w="25400">
            <a:solidFill>
              <a:srgbClr val="000000"/>
            </a:solidFill>
            <a:miter lim="400000"/>
          </a:ln>
        </p:spPr>
        <p:txBody>
          <a:bodyPr lIns="50800" tIns="50800" rIns="50800" bIns="50800" anchor="ctr"/>
          <a:lstStyle/>
          <a:p>
            <a:endParaRPr/>
          </a:p>
        </p:txBody>
      </p:sp>
      <p:sp>
        <p:nvSpPr>
          <p:cNvPr id="137" name="Line"/>
          <p:cNvSpPr/>
          <p:nvPr/>
        </p:nvSpPr>
        <p:spPr>
          <a:xfrm flipV="1">
            <a:off x="8696594" y="7786454"/>
            <a:ext cx="8143791" cy="3625185"/>
          </a:xfrm>
          <a:prstGeom prst="line">
            <a:avLst/>
          </a:prstGeom>
          <a:ln w="25400">
            <a:solidFill>
              <a:srgbClr val="000000"/>
            </a:solidFill>
            <a:miter lim="400000"/>
          </a:ln>
        </p:spPr>
        <p:txBody>
          <a:bodyPr lIns="50800" tIns="50800" rIns="50800" bIns="50800" anchor="ctr"/>
          <a:lstStyle/>
          <a:p>
            <a:endParaRP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Text Placeholder 4"/>
          <p:cNvSpPr>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lnSpcReduction="10000"/>
          </a:bodyPr>
          <a:lstStyle>
            <a:lvl1pPr marL="795527" indent="-1093850" algn="r" defTabSz="1060704">
              <a:defRPr sz="8352">
                <a:solidFill>
                  <a:srgbClr val="FFFFFF"/>
                </a:solidFill>
              </a:defRPr>
            </a:lvl1pPr>
          </a:lstStyle>
          <a:p>
            <a:r>
              <a:t>What Can We Do About It?</a:t>
            </a:r>
          </a:p>
        </p:txBody>
      </p:sp>
      <p:sp>
        <p:nvSpPr>
          <p:cNvPr id="142" name="Internal Fragmentation"/>
          <p:cNvSpPr/>
          <p:nvPr/>
        </p:nvSpPr>
        <p:spPr>
          <a:xfrm>
            <a:off x="16821433" y="6517169"/>
            <a:ext cx="5841193" cy="2179847"/>
          </a:xfrm>
          <a:prstGeom prst="roundRect">
            <a:avLst>
              <a:gd name="adj" fmla="val 8739"/>
            </a:avLst>
          </a:prstGeom>
          <a:solidFill>
            <a:srgbClr val="000000"/>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indent="0">
              <a:defRPr sz="6000" b="0">
                <a:solidFill>
                  <a:srgbClr val="FFFFFF"/>
                </a:solidFill>
                <a:latin typeface="+mn-lt"/>
                <a:ea typeface="+mn-ea"/>
                <a:cs typeface="+mn-cs"/>
                <a:sym typeface="Helvetica Neue Medium"/>
              </a:defRPr>
            </a:lvl1pPr>
          </a:lstStyle>
          <a:p>
            <a:r>
              <a:t>Internal Fragmentation</a:t>
            </a:r>
          </a:p>
        </p:txBody>
      </p:sp>
      <p:sp>
        <p:nvSpPr>
          <p:cNvPr id="143" name="Splitting Decisions"/>
          <p:cNvSpPr/>
          <p:nvPr/>
        </p:nvSpPr>
        <p:spPr>
          <a:xfrm>
            <a:off x="3547403" y="2769079"/>
            <a:ext cx="5168143" cy="2179847"/>
          </a:xfrm>
          <a:prstGeom prst="roundRect">
            <a:avLst>
              <a:gd name="adj" fmla="val 8739"/>
            </a:avLst>
          </a:prstGeom>
          <a:solidFill>
            <a:srgbClr val="4F0F87"/>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indent="0">
              <a:defRPr sz="6000" b="0">
                <a:solidFill>
                  <a:srgbClr val="FFFFFF"/>
                </a:solidFill>
                <a:latin typeface="+mn-lt"/>
                <a:ea typeface="+mn-ea"/>
                <a:cs typeface="+mn-cs"/>
                <a:sym typeface="Helvetica Neue Medium"/>
              </a:defRPr>
            </a:lvl1pPr>
          </a:lstStyle>
          <a:p>
            <a:r>
              <a:t>Splitting Decisions</a:t>
            </a:r>
          </a:p>
        </p:txBody>
      </p:sp>
      <p:sp>
        <p:nvSpPr>
          <p:cNvPr id="144" name="Line"/>
          <p:cNvSpPr/>
          <p:nvPr/>
        </p:nvSpPr>
        <p:spPr>
          <a:xfrm>
            <a:off x="8735621" y="3835316"/>
            <a:ext cx="8119554" cy="3860468"/>
          </a:xfrm>
          <a:prstGeom prst="line">
            <a:avLst/>
          </a:prstGeom>
          <a:ln w="25400">
            <a:solidFill>
              <a:srgbClr val="000000"/>
            </a:solidFill>
            <a:miter lim="400000"/>
          </a:ln>
        </p:spPr>
        <p:txBody>
          <a:bodyPr lIns="50800" tIns="50800" rIns="50800" bIns="50800" anchor="ctr"/>
          <a:lstStyle/>
          <a:p>
            <a:endParaRPr/>
          </a:p>
        </p:txBody>
      </p:sp>
      <p:grpSp>
        <p:nvGrpSpPr>
          <p:cNvPr id="166" name="Group"/>
          <p:cNvGrpSpPr/>
          <p:nvPr/>
        </p:nvGrpSpPr>
        <p:grpSpPr>
          <a:xfrm>
            <a:off x="1168883" y="5271999"/>
            <a:ext cx="15903119" cy="7185685"/>
            <a:chOff x="0" y="0"/>
            <a:chExt cx="15903117" cy="7185684"/>
          </a:xfrm>
        </p:grpSpPr>
        <p:sp>
          <p:nvSpPr>
            <p:cNvPr id="145" name="Key Migration"/>
            <p:cNvSpPr/>
            <p:nvPr/>
          </p:nvSpPr>
          <p:spPr>
            <a:xfrm>
              <a:off x="2378520" y="0"/>
              <a:ext cx="5168142" cy="2179846"/>
            </a:xfrm>
            <a:prstGeom prst="roundRect">
              <a:avLst>
                <a:gd name="adj" fmla="val 8739"/>
              </a:avLst>
            </a:prstGeom>
            <a:solidFill>
              <a:srgbClr val="4F0F87"/>
            </a:solid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ctr">
              <a:noAutofit/>
            </a:bodyPr>
            <a:lstStyle>
              <a:lvl1pPr indent="0">
                <a:defRPr sz="6000" b="0">
                  <a:solidFill>
                    <a:srgbClr val="FFFFFF"/>
                  </a:solidFill>
                  <a:latin typeface="+mn-lt"/>
                  <a:ea typeface="+mn-ea"/>
                  <a:cs typeface="+mn-cs"/>
                  <a:sym typeface="Helvetica Neue Medium"/>
                </a:defRPr>
              </a:lvl1pPr>
            </a:lstStyle>
            <a:p>
              <a:r>
                <a:t>Key Migration</a:t>
              </a:r>
            </a:p>
          </p:txBody>
        </p:sp>
        <p:sp>
          <p:nvSpPr>
            <p:cNvPr id="146" name="Node Merging"/>
            <p:cNvSpPr/>
            <p:nvPr/>
          </p:nvSpPr>
          <p:spPr>
            <a:xfrm>
              <a:off x="2378520" y="2502920"/>
              <a:ext cx="5168142" cy="2179846"/>
            </a:xfrm>
            <a:prstGeom prst="roundRect">
              <a:avLst>
                <a:gd name="adj" fmla="val 8739"/>
              </a:avLst>
            </a:prstGeom>
            <a:solidFill>
              <a:srgbClr val="4F0F87"/>
            </a:solid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ctr">
              <a:noAutofit/>
            </a:bodyPr>
            <a:lstStyle>
              <a:lvl1pPr indent="0">
                <a:defRPr sz="6000" b="0">
                  <a:solidFill>
                    <a:srgbClr val="FFFFFF"/>
                  </a:solidFill>
                  <a:latin typeface="+mn-lt"/>
                  <a:ea typeface="+mn-ea"/>
                  <a:cs typeface="+mn-cs"/>
                  <a:sym typeface="Helvetica Neue Medium"/>
                </a:defRPr>
              </a:lvl1pPr>
            </a:lstStyle>
            <a:p>
              <a:r>
                <a:t>Node Merging</a:t>
              </a:r>
            </a:p>
          </p:txBody>
        </p:sp>
        <p:sp>
          <p:nvSpPr>
            <p:cNvPr id="147" name="Rebuild Tree"/>
            <p:cNvSpPr/>
            <p:nvPr/>
          </p:nvSpPr>
          <p:spPr>
            <a:xfrm>
              <a:off x="2378520" y="5005839"/>
              <a:ext cx="5168142" cy="2179846"/>
            </a:xfrm>
            <a:prstGeom prst="roundRect">
              <a:avLst>
                <a:gd name="adj" fmla="val 8739"/>
              </a:avLst>
            </a:prstGeom>
            <a:solidFill>
              <a:srgbClr val="4F0F87"/>
            </a:solid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ctr">
              <a:noAutofit/>
            </a:bodyPr>
            <a:lstStyle>
              <a:lvl1pPr indent="0">
                <a:defRPr sz="6000" b="0">
                  <a:solidFill>
                    <a:srgbClr val="FFFFFF"/>
                  </a:solidFill>
                  <a:latin typeface="+mn-lt"/>
                  <a:ea typeface="+mn-ea"/>
                  <a:cs typeface="+mn-cs"/>
                  <a:sym typeface="Helvetica Neue Medium"/>
                </a:defRPr>
              </a:lvl1pPr>
            </a:lstStyle>
            <a:p>
              <a:r>
                <a:t>Rebuild Tree</a:t>
              </a:r>
            </a:p>
          </p:txBody>
        </p:sp>
        <p:sp>
          <p:nvSpPr>
            <p:cNvPr id="148" name="Line"/>
            <p:cNvSpPr/>
            <p:nvPr/>
          </p:nvSpPr>
          <p:spPr>
            <a:xfrm>
              <a:off x="7476910" y="1212874"/>
              <a:ext cx="8426208" cy="1227045"/>
            </a:xfrm>
            <a:prstGeom prst="line">
              <a:avLst/>
            </a:prstGeom>
            <a:noFill/>
            <a:ln w="25400" cap="flat">
              <a:solidFill>
                <a:srgbClr val="000000"/>
              </a:solidFill>
              <a:prstDash val="solid"/>
              <a:miter lim="400000"/>
            </a:ln>
            <a:effectLst/>
          </p:spPr>
          <p:txBody>
            <a:bodyPr wrap="square" lIns="50800" tIns="50800" rIns="50800" bIns="50800" numCol="1" anchor="ctr">
              <a:noAutofit/>
            </a:bodyPr>
            <a:lstStyle/>
            <a:p>
              <a:endParaRPr/>
            </a:p>
          </p:txBody>
        </p:sp>
        <p:sp>
          <p:nvSpPr>
            <p:cNvPr id="149" name="Line"/>
            <p:cNvSpPr/>
            <p:nvPr/>
          </p:nvSpPr>
          <p:spPr>
            <a:xfrm flipV="1">
              <a:off x="7527710" y="2422863"/>
              <a:ext cx="8197608" cy="1227021"/>
            </a:xfrm>
            <a:prstGeom prst="line">
              <a:avLst/>
            </a:prstGeom>
            <a:noFill/>
            <a:ln w="25400" cap="flat">
              <a:solidFill>
                <a:srgbClr val="000000"/>
              </a:solidFill>
              <a:prstDash val="solid"/>
              <a:miter lim="400000"/>
            </a:ln>
            <a:effectLst/>
          </p:spPr>
          <p:txBody>
            <a:bodyPr wrap="square" lIns="50800" tIns="50800" rIns="50800" bIns="50800" numCol="1" anchor="ctr">
              <a:noAutofit/>
            </a:bodyPr>
            <a:lstStyle/>
            <a:p>
              <a:endParaRPr/>
            </a:p>
          </p:txBody>
        </p:sp>
        <p:pic>
          <p:nvPicPr>
            <p:cNvPr id="150" name="Line Line" descr="Line Line"/>
            <p:cNvPicPr>
              <a:picLocks/>
            </p:cNvPicPr>
            <p:nvPr/>
          </p:nvPicPr>
          <p:blipFill>
            <a:blip r:embed="rId3">
              <a:alphaModFix amt="80000"/>
            </a:blip>
            <a:stretch>
              <a:fillRect/>
            </a:stretch>
          </p:blipFill>
          <p:spPr>
            <a:xfrm rot="3451930">
              <a:off x="10069379" y="1616575"/>
              <a:ext cx="1469979" cy="76201"/>
            </a:xfrm>
            <a:prstGeom prst="rect">
              <a:avLst/>
            </a:prstGeom>
            <a:effectLst/>
          </p:spPr>
        </p:pic>
        <p:pic>
          <p:nvPicPr>
            <p:cNvPr id="152" name="Line Line" descr="Line Line"/>
            <p:cNvPicPr>
              <a:picLocks/>
            </p:cNvPicPr>
            <p:nvPr/>
          </p:nvPicPr>
          <p:blipFill>
            <a:blip r:embed="rId4">
              <a:alphaModFix amt="80000"/>
            </a:blip>
            <a:stretch>
              <a:fillRect/>
            </a:stretch>
          </p:blipFill>
          <p:spPr>
            <a:xfrm rot="7688886">
              <a:off x="10089422" y="1636800"/>
              <a:ext cx="1455459" cy="76201"/>
            </a:xfrm>
            <a:prstGeom prst="rect">
              <a:avLst/>
            </a:prstGeom>
            <a:effectLst/>
          </p:spPr>
        </p:pic>
        <p:pic>
          <p:nvPicPr>
            <p:cNvPr id="154" name="Line Line" descr="Line Line"/>
            <p:cNvPicPr>
              <a:picLocks/>
            </p:cNvPicPr>
            <p:nvPr/>
          </p:nvPicPr>
          <p:blipFill>
            <a:blip r:embed="rId3">
              <a:alphaModFix amt="80000"/>
            </a:blip>
            <a:stretch>
              <a:fillRect/>
            </a:stretch>
          </p:blipFill>
          <p:spPr>
            <a:xfrm rot="3451930">
              <a:off x="10069379" y="3140575"/>
              <a:ext cx="1469979" cy="76201"/>
            </a:xfrm>
            <a:prstGeom prst="rect">
              <a:avLst/>
            </a:prstGeom>
            <a:effectLst/>
          </p:spPr>
        </p:pic>
        <p:pic>
          <p:nvPicPr>
            <p:cNvPr id="156" name="Line Line" descr="Line Line"/>
            <p:cNvPicPr>
              <a:picLocks/>
            </p:cNvPicPr>
            <p:nvPr/>
          </p:nvPicPr>
          <p:blipFill>
            <a:blip r:embed="rId4">
              <a:alphaModFix amt="80000"/>
            </a:blip>
            <a:stretch>
              <a:fillRect/>
            </a:stretch>
          </p:blipFill>
          <p:spPr>
            <a:xfrm rot="7688886">
              <a:off x="10089422" y="3160800"/>
              <a:ext cx="1455459" cy="76201"/>
            </a:xfrm>
            <a:prstGeom prst="rect">
              <a:avLst/>
            </a:prstGeom>
            <a:effectLst/>
          </p:spPr>
        </p:pic>
        <p:pic>
          <p:nvPicPr>
            <p:cNvPr id="158" name="Line Line" descr="Line Line"/>
            <p:cNvPicPr>
              <a:picLocks/>
            </p:cNvPicPr>
            <p:nvPr/>
          </p:nvPicPr>
          <p:blipFill>
            <a:blip r:embed="rId3">
              <a:alphaModFix amt="80000"/>
            </a:blip>
            <a:stretch>
              <a:fillRect/>
            </a:stretch>
          </p:blipFill>
          <p:spPr>
            <a:xfrm rot="3451930">
              <a:off x="10069379" y="4601075"/>
              <a:ext cx="1469979" cy="76201"/>
            </a:xfrm>
            <a:prstGeom prst="rect">
              <a:avLst/>
            </a:prstGeom>
            <a:effectLst/>
          </p:spPr>
        </p:pic>
        <p:pic>
          <p:nvPicPr>
            <p:cNvPr id="160" name="Line Line" descr="Line Line"/>
            <p:cNvPicPr>
              <a:picLocks/>
            </p:cNvPicPr>
            <p:nvPr/>
          </p:nvPicPr>
          <p:blipFill>
            <a:blip r:embed="rId4">
              <a:alphaModFix amt="80000"/>
            </a:blip>
            <a:stretch>
              <a:fillRect/>
            </a:stretch>
          </p:blipFill>
          <p:spPr>
            <a:xfrm rot="7688886">
              <a:off x="10089422" y="4621300"/>
              <a:ext cx="1455459" cy="76201"/>
            </a:xfrm>
            <a:prstGeom prst="rect">
              <a:avLst/>
            </a:prstGeom>
            <a:effectLst/>
          </p:spPr>
        </p:pic>
        <p:sp>
          <p:nvSpPr>
            <p:cNvPr id="162" name="Line"/>
            <p:cNvSpPr/>
            <p:nvPr/>
          </p:nvSpPr>
          <p:spPr>
            <a:xfrm flipV="1">
              <a:off x="7527710" y="2514455"/>
              <a:ext cx="8143791" cy="3625185"/>
            </a:xfrm>
            <a:prstGeom prst="line">
              <a:avLst/>
            </a:prstGeom>
            <a:noFill/>
            <a:ln w="25400" cap="flat">
              <a:solidFill>
                <a:srgbClr val="000000"/>
              </a:solidFill>
              <a:prstDash val="solid"/>
              <a:miter lim="400000"/>
            </a:ln>
            <a:effectLst/>
          </p:spPr>
          <p:txBody>
            <a:bodyPr wrap="square" lIns="50800" tIns="50800" rIns="50800" bIns="50800" numCol="1" anchor="ctr">
              <a:noAutofit/>
            </a:bodyPr>
            <a:lstStyle/>
            <a:p>
              <a:endParaRPr/>
            </a:p>
          </p:txBody>
        </p:sp>
        <p:sp>
          <p:nvSpPr>
            <p:cNvPr id="163" name="Expensive"/>
            <p:cNvSpPr txBox="1"/>
            <p:nvPr/>
          </p:nvSpPr>
          <p:spPr>
            <a:xfrm rot="16200000">
              <a:off x="-1960615" y="3210194"/>
              <a:ext cx="4940527" cy="1019298"/>
            </a:xfrm>
            <a:prstGeom prst="rect">
              <a:avLst/>
            </a:prstGeom>
            <a:solidFill>
              <a:schemeClr val="accent5">
                <a:hueOff val="-82419"/>
                <a:satOff val="-9513"/>
                <a:lumOff val="-16343"/>
                <a:alpha val="79776"/>
              </a:schemeClr>
            </a:solid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indent="0">
                <a:defRPr sz="6000" b="0">
                  <a:solidFill>
                    <a:srgbClr val="FFFFFF"/>
                  </a:solidFill>
                  <a:latin typeface="+mn-lt"/>
                  <a:ea typeface="+mn-ea"/>
                  <a:cs typeface="+mn-cs"/>
                  <a:sym typeface="Helvetica Neue Medium"/>
                </a:defRPr>
              </a:lvl1pPr>
            </a:lstStyle>
            <a:p>
              <a:r>
                <a:t>Expensive</a:t>
              </a:r>
            </a:p>
          </p:txBody>
        </p:sp>
        <p:cxnSp>
          <p:nvCxnSpPr>
            <p:cNvPr id="164" name="Connection Line"/>
            <p:cNvCxnSpPr>
              <a:stCxn id="163" idx="0"/>
              <a:endCxn id="145" idx="0"/>
            </p:cNvCxnSpPr>
            <p:nvPr/>
          </p:nvCxnSpPr>
          <p:spPr>
            <a:xfrm flipV="1">
              <a:off x="509648" y="1089922"/>
              <a:ext cx="4452943" cy="2629921"/>
            </a:xfrm>
            <a:prstGeom prst="straightConnector1">
              <a:avLst/>
            </a:prstGeom>
            <a:ln w="25400" cap="flat">
              <a:solidFill>
                <a:srgbClr val="000000"/>
              </a:solidFill>
              <a:prstDash val="solid"/>
              <a:miter lim="400000"/>
            </a:ln>
            <a:effectLst/>
          </p:spPr>
        </p:cxnSp>
        <p:cxnSp>
          <p:nvCxnSpPr>
            <p:cNvPr id="165" name="Connection Line"/>
            <p:cNvCxnSpPr>
              <a:stCxn id="163" idx="0"/>
              <a:endCxn id="147" idx="0"/>
            </p:cNvCxnSpPr>
            <p:nvPr/>
          </p:nvCxnSpPr>
          <p:spPr>
            <a:xfrm>
              <a:off x="509648" y="3719842"/>
              <a:ext cx="4452943" cy="2375921"/>
            </a:xfrm>
            <a:prstGeom prst="straightConnector1">
              <a:avLst/>
            </a:prstGeom>
            <a:ln w="25400" cap="flat">
              <a:solidFill>
                <a:srgbClr val="000000"/>
              </a:solidFill>
              <a:prstDash val="solid"/>
              <a:miter lim="400000"/>
            </a:ln>
            <a:effectLst/>
          </p:spPr>
        </p:cxnSp>
      </p:gr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xit" fill="hold" grpId="1" nodeType="clickEffect">
                                  <p:stCondLst>
                                    <p:cond delay="0"/>
                                  </p:stCondLst>
                                  <p:iterate>
                                    <p:tmAbs val="0"/>
                                  </p:iterate>
                                  <p:childTnLst>
                                    <p:animEffect transition="out" filter="fade">
                                      <p:cBhvr>
                                        <p:cTn id="6" dur="1000" fill="hold"/>
                                        <p:tgtEl>
                                          <p:spTgt spid="166"/>
                                        </p:tgtEl>
                                      </p:cBhvr>
                                    </p:animEffect>
                                    <p:set>
                                      <p:cBhvr>
                                        <p:cTn id="7" fill="hold">
                                          <p:stCondLst>
                                            <p:cond delay="999"/>
                                          </p:stCondLst>
                                        </p:cTn>
                                        <p:tgtEl>
                                          <p:spTgt spid="16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6" grpId="1" animBg="1" advAuto="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 name="Text Placeholder 4"/>
          <p:cNvSpPr>
            <a:spLocks noGrp="1"/>
          </p:cNvSpPr>
          <p:nvPr>
            <p:ph type="body" idx="21"/>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lnSpcReduction="10000"/>
          </a:bodyPr>
          <a:lstStyle>
            <a:lvl1pPr marL="795527" indent="-1093850" algn="r" defTabSz="1060704">
              <a:defRPr sz="8352">
                <a:solidFill>
                  <a:srgbClr val="FFFFFF"/>
                </a:solidFill>
              </a:defRPr>
            </a:lvl1pPr>
          </a:lstStyle>
          <a:p>
            <a:r>
              <a:t>What Can We Do About It?</a:t>
            </a:r>
          </a:p>
        </p:txBody>
      </p:sp>
      <p:sp>
        <p:nvSpPr>
          <p:cNvPr id="171" name="Internal Fragmentation"/>
          <p:cNvSpPr/>
          <p:nvPr/>
        </p:nvSpPr>
        <p:spPr>
          <a:xfrm>
            <a:off x="15805433" y="6517169"/>
            <a:ext cx="5841193" cy="2179847"/>
          </a:xfrm>
          <a:prstGeom prst="roundRect">
            <a:avLst>
              <a:gd name="adj" fmla="val 8739"/>
            </a:avLst>
          </a:prstGeom>
          <a:solidFill>
            <a:srgbClr val="000000"/>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indent="0">
              <a:defRPr sz="6000" b="0">
                <a:solidFill>
                  <a:srgbClr val="FFFFFF"/>
                </a:solidFill>
                <a:latin typeface="+mn-lt"/>
                <a:ea typeface="+mn-ea"/>
                <a:cs typeface="+mn-cs"/>
                <a:sym typeface="Helvetica Neue Medium"/>
              </a:defRPr>
            </a:lvl1pPr>
          </a:lstStyle>
          <a:p>
            <a:r>
              <a:t>Internal Fragmentation</a:t>
            </a:r>
          </a:p>
        </p:txBody>
      </p:sp>
      <p:sp>
        <p:nvSpPr>
          <p:cNvPr id="172" name="Splitting Decisions"/>
          <p:cNvSpPr/>
          <p:nvPr/>
        </p:nvSpPr>
        <p:spPr>
          <a:xfrm>
            <a:off x="2451310" y="6517169"/>
            <a:ext cx="5168142" cy="2179847"/>
          </a:xfrm>
          <a:prstGeom prst="roundRect">
            <a:avLst>
              <a:gd name="adj" fmla="val 8739"/>
            </a:avLst>
          </a:prstGeom>
          <a:solidFill>
            <a:srgbClr val="4F0F87"/>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indent="0">
              <a:defRPr sz="6000" b="0">
                <a:solidFill>
                  <a:srgbClr val="FFFFFF"/>
                </a:solidFill>
                <a:latin typeface="+mn-lt"/>
                <a:ea typeface="+mn-ea"/>
                <a:cs typeface="+mn-cs"/>
                <a:sym typeface="Helvetica Neue Medium"/>
              </a:defRPr>
            </a:lvl1pPr>
          </a:lstStyle>
          <a:p>
            <a:r>
              <a:t>Splitting Decisions</a:t>
            </a:r>
          </a:p>
        </p:txBody>
      </p:sp>
      <p:sp>
        <p:nvSpPr>
          <p:cNvPr id="173" name="Line"/>
          <p:cNvSpPr/>
          <p:nvPr/>
        </p:nvSpPr>
        <p:spPr>
          <a:xfrm>
            <a:off x="7601978" y="7695782"/>
            <a:ext cx="8176069" cy="1"/>
          </a:xfrm>
          <a:prstGeom prst="line">
            <a:avLst/>
          </a:prstGeom>
          <a:ln w="25400">
            <a:solidFill>
              <a:srgbClr val="000000"/>
            </a:solidFill>
            <a:miter lim="400000"/>
          </a:ln>
        </p:spPr>
        <p:txBody>
          <a:bodyPr lIns="50800" tIns="50800" rIns="50800" bIns="50800" anchor="ctr"/>
          <a:lstStyle/>
          <a:p>
            <a:endParaRPr/>
          </a:p>
        </p:txBody>
      </p:sp>
      <p:sp>
        <p:nvSpPr>
          <p:cNvPr id="174" name="Focus: Split wisely to minimize internal frag."/>
          <p:cNvSpPr txBox="1"/>
          <p:nvPr/>
        </p:nvSpPr>
        <p:spPr>
          <a:xfrm>
            <a:off x="1179567" y="3508423"/>
            <a:ext cx="21782891" cy="16034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42900" tIns="342900" rIns="342900" bIns="342900" anchor="ctr">
            <a:spAutoFit/>
          </a:bodyPr>
          <a:lstStyle>
            <a:lvl1pPr>
              <a:defRPr sz="6000">
                <a:solidFill>
                  <a:srgbClr val="4F0F87"/>
                </a:solidFill>
              </a:defRPr>
            </a:lvl1pPr>
          </a:lstStyle>
          <a:p>
            <a:r>
              <a:t>Focus: Split wisely to minimize internal frag.</a:t>
            </a:r>
          </a:p>
        </p:txBody>
      </p:sp>
      <p:sp>
        <p:nvSpPr>
          <p:cNvPr id="175" name="Rectangle: Rounded Corners 5"/>
          <p:cNvSpPr/>
          <p:nvPr/>
        </p:nvSpPr>
        <p:spPr>
          <a:xfrm>
            <a:off x="1606327" y="3564780"/>
            <a:ext cx="21148453" cy="1593972"/>
          </a:xfrm>
          <a:prstGeom prst="roundRect">
            <a:avLst>
              <a:gd name="adj" fmla="val 14353"/>
            </a:avLst>
          </a:prstGeom>
          <a:ln>
            <a:solidFill>
              <a:srgbClr val="000000"/>
            </a:solidFill>
          </a:ln>
          <a:effectLst>
            <a:outerShdw blurRad="38100" dist="23000" dir="5400000" rotWithShape="0">
              <a:srgbClr val="000000">
                <a:alpha val="35000"/>
              </a:srgbClr>
            </a:outerShdw>
          </a:effectLst>
        </p:spPr>
        <p:txBody>
          <a:bodyPr lIns="45719" rIns="45719" anchor="ctr"/>
          <a:lstStyle/>
          <a:p>
            <a:pPr indent="0" defTabSz="457200">
              <a:buClrTx/>
              <a:defRPr sz="1800" b="0">
                <a:solidFill>
                  <a:srgbClr val="FFFFFF"/>
                </a:solidFill>
                <a:latin typeface="Calibri"/>
                <a:ea typeface="Calibri"/>
                <a:cs typeface="Calibri"/>
                <a:sym typeface="Calibri"/>
              </a:defRPr>
            </a:pPr>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800">
        <p159:morph option="byObject"/>
      </p:transition>
    </mc:Choice>
    <mc:Fallback xmlns="" xmlns:m="http://schemas.openxmlformats.org/officeDocument/2006/math" xmlns:a14="http://schemas.microsoft.com/office/drawing/2010/main">
      <p:transition spd="med">
        <p:fade/>
      </p:transition>
    </mc:Fallback>
  </mc:AlternateContent>
</p:sld>
</file>

<file path=ppt/theme/theme1.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
            <a:srgbClr val="4F0F87"/>
          </a:buClr>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342900" algn="ctr" defTabSz="825500" rtl="0" fontAlgn="auto" latinLnBrk="0" hangingPunct="0">
          <a:lnSpc>
            <a:spcPct val="100000"/>
          </a:lnSpc>
          <a:spcBef>
            <a:spcPts val="0"/>
          </a:spcBef>
          <a:spcAft>
            <a:spcPts val="0"/>
          </a:spcAft>
          <a:buClr>
            <a:srgbClr val="4F0F87"/>
          </a:buClr>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
            <a:srgbClr val="4F0F87"/>
          </a:buClr>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342900" algn="ctr" defTabSz="825500" rtl="0" fontAlgn="auto" latinLnBrk="0" hangingPunct="0">
          <a:lnSpc>
            <a:spcPct val="100000"/>
          </a:lnSpc>
          <a:spcBef>
            <a:spcPts val="0"/>
          </a:spcBef>
          <a:spcAft>
            <a:spcPts val="0"/>
          </a:spcAft>
          <a:buClr>
            <a:srgbClr val="4F0F87"/>
          </a:buClr>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1652</TotalTime>
  <Words>4192</Words>
  <Application>Microsoft Office PowerPoint</Application>
  <PresentationFormat>Custom</PresentationFormat>
  <Paragraphs>876</Paragraphs>
  <Slides>62</Slides>
  <Notes>43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62</vt:i4>
      </vt:variant>
    </vt:vector>
  </HeadingPairs>
  <TitlesOfParts>
    <vt:vector size="70" baseType="lpstr">
      <vt:lpstr>Helvetica Neue</vt:lpstr>
      <vt:lpstr>Helvetica Neue Light</vt:lpstr>
      <vt:lpstr>Helvetica Neue Medium</vt:lpstr>
      <vt:lpstr>Arial</vt:lpstr>
      <vt:lpstr>Calibri</vt:lpstr>
      <vt:lpstr>Cambria Math</vt:lpstr>
      <vt:lpstr>Helvetica</vt:lpstr>
      <vt:lpstr>White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x160</cp:lastModifiedBy>
  <cp:revision>12</cp:revision>
  <dcterms:modified xsi:type="dcterms:W3CDTF">2026-06-14T14:09:00Z</dcterms:modified>
</cp:coreProperties>
</file>